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entury Gothic" panose="020B0502020202020204" pitchFamily="34" charset="0"/>
      <p:regular r:id="rId15"/>
      <p:bold r:id="rId16"/>
      <p:italic r:id="rId17"/>
      <p:boldItalic r:id="rId18"/>
    </p:embeddedFont>
    <p:embeddedFont>
      <p:font typeface="Computer Says No" panose="020B0604020202020204" charset="0"/>
      <p:regular r:id="rId19"/>
    </p:embeddedFont>
    <p:embeddedFont>
      <p:font typeface="Poppins Light" panose="00000400000000000000" pitchFamily="2"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5033" autoAdjust="0"/>
  </p:normalViewPr>
  <p:slideViewPr>
    <p:cSldViewPr>
      <p:cViewPr varScale="1">
        <p:scale>
          <a:sx n="52" d="100"/>
          <a:sy n="52" d="100"/>
        </p:scale>
        <p:origin x="8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E2AA6F-1723-4CF8-82D0-CDBC9233C848}" type="datetimeFigureOut">
              <a:rPr lang="en-IN" smtClean="0"/>
              <a:t>04-09-2024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EF8C3-274E-4F3D-8132-F01CAB2ECCD2}" type="slidenum">
              <a:rPr lang="en-IN" smtClean="0"/>
              <a:t>‹#›</a:t>
            </a:fld>
            <a:endParaRPr lang="en-IN"/>
          </a:p>
        </p:txBody>
      </p:sp>
    </p:spTree>
    <p:extLst>
      <p:ext uri="{BB962C8B-B14F-4D97-AF65-F5344CB8AC3E}">
        <p14:creationId xmlns:p14="http://schemas.microsoft.com/office/powerpoint/2010/main" val="3125440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web framework is a crucial tool in modern web development, acting as a software library that supports the creation of web applications. It provides a structured foundation, which simplifies complex and repetitive tasks, allowing developers to work more </a:t>
            </a:r>
            <a:r>
              <a:rPr lang="en-US" dirty="0" err="1"/>
              <a:t>efficiently.There</a:t>
            </a:r>
            <a:r>
              <a:rPr lang="en-US" dirty="0"/>
              <a:t> are many pre-built components so developers can focus on the unique features and functionality of their applications rather than doing </a:t>
            </a:r>
            <a:r>
              <a:rPr lang="en-US" dirty="0" err="1"/>
              <a:t>repetative</a:t>
            </a:r>
            <a:r>
              <a:rPr lang="en-US" dirty="0"/>
              <a:t> coding tasks. The importance of web frameworks lies in their ability to enhance development speed, maintain code quality, and significantly improve security. These frameworks streamline the development process, making it easier to build robust, scalable, and secure web applications, which is why they are widely used in the industry today.</a:t>
            </a:r>
            <a:endParaRPr lang="en-IN" dirty="0"/>
          </a:p>
        </p:txBody>
      </p:sp>
      <p:sp>
        <p:nvSpPr>
          <p:cNvPr id="4" name="Slide Number Placeholder 3"/>
          <p:cNvSpPr>
            <a:spLocks noGrp="1"/>
          </p:cNvSpPr>
          <p:nvPr>
            <p:ph type="sldNum" sz="quarter" idx="5"/>
          </p:nvPr>
        </p:nvSpPr>
        <p:spPr/>
        <p:txBody>
          <a:bodyPr/>
          <a:lstStyle/>
          <a:p>
            <a:fld id="{7FFEF8C3-274E-4F3D-8132-F01CAB2ECCD2}" type="slidenum">
              <a:rPr lang="en-IN" smtClean="0"/>
              <a:t>3</a:t>
            </a:fld>
            <a:endParaRPr lang="en-IN"/>
          </a:p>
        </p:txBody>
      </p:sp>
    </p:spTree>
    <p:extLst>
      <p:ext uri="{BB962C8B-B14F-4D97-AF65-F5344CB8AC3E}">
        <p14:creationId xmlns:p14="http://schemas.microsoft.com/office/powerpoint/2010/main" val="889242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FEF8C3-274E-4F3D-8132-F01CAB2ECCD2}" type="slidenum">
              <a:rPr lang="en-IN" smtClean="0"/>
              <a:t>4</a:t>
            </a:fld>
            <a:endParaRPr lang="en-IN"/>
          </a:p>
        </p:txBody>
      </p:sp>
    </p:spTree>
    <p:extLst>
      <p:ext uri="{BB962C8B-B14F-4D97-AF65-F5344CB8AC3E}">
        <p14:creationId xmlns:p14="http://schemas.microsoft.com/office/powerpoint/2010/main" val="2627754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Express.js is a lightweight and flexible web application framework built on top of Node.js, designed to streamline the development of web and mobile applications. It has become particularly popular in full-stack development, especially within the MEAN and MERN stacks, where it plays a critical role in building server-side applications. Express.js stands out for its key features, including simplified routing, which allows developers to easily define routes for different HTTP methods. Additionally, Express.js offers a standardized approach to error handling. It allows developers to scale their applications effectively, while its simple API and extensive documentation make it easy to use. With its lightweight and efficient nature, Express.js enables fast development, making it a preferred choice for building high-performance applications.</a:t>
            </a:r>
            <a:endParaRPr lang="en-IN" dirty="0"/>
          </a:p>
        </p:txBody>
      </p:sp>
      <p:sp>
        <p:nvSpPr>
          <p:cNvPr id="4" name="Slide Number Placeholder 3"/>
          <p:cNvSpPr>
            <a:spLocks noGrp="1"/>
          </p:cNvSpPr>
          <p:nvPr>
            <p:ph type="sldNum" sz="quarter" idx="5"/>
          </p:nvPr>
        </p:nvSpPr>
        <p:spPr/>
        <p:txBody>
          <a:bodyPr/>
          <a:lstStyle/>
          <a:p>
            <a:fld id="{7FFEF8C3-274E-4F3D-8132-F01CAB2ECCD2}" type="slidenum">
              <a:rPr lang="en-IN" smtClean="0"/>
              <a:t>11</a:t>
            </a:fld>
            <a:endParaRPr lang="en-IN"/>
          </a:p>
        </p:txBody>
      </p:sp>
    </p:spTree>
    <p:extLst>
      <p:ext uri="{BB962C8B-B14F-4D97-AF65-F5344CB8AC3E}">
        <p14:creationId xmlns:p14="http://schemas.microsoft.com/office/powerpoint/2010/main" val="4160351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04-Sep-24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04-Sep-24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04-Sep-24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04-Sep-24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04-Sep-24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04-Sep-24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04-Sep-24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04-Sep-24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04-Sep-24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04-Sep-24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04-Sep-24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04-Sep-24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3.png"/><Relationship Id="rId10" Type="http://schemas.openxmlformats.org/officeDocument/2006/relationships/image" Target="../media/image25.svg"/><Relationship Id="rId4" Type="http://schemas.openxmlformats.org/officeDocument/2006/relationships/image" Target="../media/image20.svg"/><Relationship Id="rId9" Type="http://schemas.openxmlformats.org/officeDocument/2006/relationships/image" Target="../media/image24.png"/><Relationship Id="rId14" Type="http://schemas.openxmlformats.org/officeDocument/2006/relationships/image" Target="../media/image29.sv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5.svg"/><Relationship Id="rId5" Type="http://schemas.openxmlformats.org/officeDocument/2006/relationships/image" Target="../media/image20.svg"/><Relationship Id="rId15" Type="http://schemas.openxmlformats.org/officeDocument/2006/relationships/image" Target="../media/image29.sv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sv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Freeform 6"/>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7" name="Freeform 7"/>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8" name="TextBox 8"/>
          <p:cNvSpPr txBox="1"/>
          <p:nvPr/>
        </p:nvSpPr>
        <p:spPr>
          <a:xfrm>
            <a:off x="1166509" y="4153570"/>
            <a:ext cx="11184250" cy="4462760"/>
          </a:xfrm>
          <a:prstGeom prst="rect">
            <a:avLst/>
          </a:prstGeom>
        </p:spPr>
        <p:txBody>
          <a:bodyPr lIns="0" tIns="0" rIns="0" bIns="0" rtlCol="0" anchor="t">
            <a:spAutoFit/>
          </a:bodyPr>
          <a:lstStyle/>
          <a:p>
            <a:pPr algn="ctr">
              <a:lnSpc>
                <a:spcPts val="17417"/>
              </a:lnSpc>
            </a:pPr>
            <a:r>
              <a:rPr lang="en-US" sz="24191" dirty="0">
                <a:solidFill>
                  <a:schemeClr val="bg1"/>
                </a:solidFill>
                <a:latin typeface="Computer Says No"/>
                <a:ea typeface="Computer Says No"/>
                <a:cs typeface="Computer Says No"/>
                <a:sym typeface="Computer Says No"/>
              </a:rPr>
              <a:t>WEB FRAMEWORKS</a:t>
            </a:r>
          </a:p>
        </p:txBody>
      </p:sp>
      <p:sp>
        <p:nvSpPr>
          <p:cNvPr id="9" name="Freeform 9"/>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583829" y="2640810"/>
            <a:ext cx="3497870" cy="3497870"/>
          </a:xfrm>
          <a:custGeom>
            <a:avLst/>
            <a:gdLst/>
            <a:ahLst/>
            <a:cxnLst/>
            <a:rect l="l" t="t" r="r" b="b"/>
            <a:pathLst>
              <a:path w="3497870" h="3497870">
                <a:moveTo>
                  <a:pt x="0" y="0"/>
                </a:moveTo>
                <a:lnTo>
                  <a:pt x="3497870" y="0"/>
                </a:lnTo>
                <a:lnTo>
                  <a:pt x="3497870" y="3497871"/>
                </a:lnTo>
                <a:lnTo>
                  <a:pt x="0" y="3497871"/>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2467205" y="4552737"/>
            <a:ext cx="3497870" cy="3497870"/>
          </a:xfrm>
          <a:custGeom>
            <a:avLst/>
            <a:gdLst/>
            <a:ahLst/>
            <a:cxnLst/>
            <a:rect l="l" t="t" r="r" b="b"/>
            <a:pathLst>
              <a:path w="3497870" h="3497870">
                <a:moveTo>
                  <a:pt x="0" y="0"/>
                </a:moveTo>
                <a:lnTo>
                  <a:pt x="3497870" y="0"/>
                </a:lnTo>
                <a:lnTo>
                  <a:pt x="3497870" y="3497871"/>
                </a:lnTo>
                <a:lnTo>
                  <a:pt x="0" y="3497871"/>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580584" y="6358793"/>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1321998" y="4552737"/>
            <a:ext cx="3497870" cy="3497870"/>
          </a:xfrm>
          <a:custGeom>
            <a:avLst/>
            <a:gdLst/>
            <a:ahLst/>
            <a:cxnLst/>
            <a:rect l="l" t="t" r="r" b="b"/>
            <a:pathLst>
              <a:path w="3497870" h="3497870">
                <a:moveTo>
                  <a:pt x="0" y="0"/>
                </a:moveTo>
                <a:lnTo>
                  <a:pt x="3497870" y="0"/>
                </a:lnTo>
                <a:lnTo>
                  <a:pt x="3497870" y="3497871"/>
                </a:lnTo>
                <a:lnTo>
                  <a:pt x="0" y="3497871"/>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5"/>
            <a:stretch>
              <a:fillRect/>
            </a:stretch>
          </a:blipFill>
        </p:spPr>
      </p:sp>
      <p:sp>
        <p:nvSpPr>
          <p:cNvPr id="8" name="Freeform 8"/>
          <p:cNvSpPr/>
          <p:nvPr/>
        </p:nvSpPr>
        <p:spPr>
          <a:xfrm>
            <a:off x="14613773" y="6670377"/>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6"/>
            <a:stretch>
              <a:fillRect/>
            </a:stretch>
          </a:blipFill>
        </p:spPr>
      </p:sp>
      <p:sp>
        <p:nvSpPr>
          <p:cNvPr id="9" name="TextBox 9"/>
          <p:cNvSpPr txBox="1"/>
          <p:nvPr/>
        </p:nvSpPr>
        <p:spPr>
          <a:xfrm>
            <a:off x="2210093" y="1524000"/>
            <a:ext cx="6417716" cy="1000274"/>
          </a:xfrm>
          <a:prstGeom prst="rect">
            <a:avLst/>
          </a:prstGeom>
        </p:spPr>
        <p:txBody>
          <a:bodyPr lIns="0" tIns="0" rIns="0" bIns="0" rtlCol="0" anchor="t">
            <a:spAutoFit/>
          </a:bodyPr>
          <a:lstStyle/>
          <a:p>
            <a:pPr marL="0" lvl="0" indent="0" algn="l">
              <a:lnSpc>
                <a:spcPts val="7768"/>
              </a:lnSpc>
              <a:spcBef>
                <a:spcPct val="0"/>
              </a:spcBef>
            </a:pPr>
            <a:r>
              <a:rPr lang="en-US" sz="10789" dirty="0">
                <a:solidFill>
                  <a:schemeClr val="bg1"/>
                </a:solidFill>
                <a:latin typeface="Computer Says No"/>
                <a:ea typeface="Computer Says No"/>
                <a:cs typeface="Computer Says No"/>
                <a:sym typeface="Computer Says No"/>
              </a:rPr>
              <a:t>DJANGO</a:t>
            </a:r>
          </a:p>
        </p:txBody>
      </p:sp>
      <p:sp>
        <p:nvSpPr>
          <p:cNvPr id="10" name="TextBox 10"/>
          <p:cNvSpPr txBox="1"/>
          <p:nvPr/>
        </p:nvSpPr>
        <p:spPr>
          <a:xfrm>
            <a:off x="2175872" y="2779820"/>
            <a:ext cx="6486158" cy="654025"/>
          </a:xfrm>
          <a:prstGeom prst="rect">
            <a:avLst/>
          </a:prstGeom>
        </p:spPr>
        <p:txBody>
          <a:bodyPr lIns="0" tIns="0" rIns="0" bIns="0" rtlCol="0" anchor="t">
            <a:spAutoFit/>
          </a:bodyPr>
          <a:lstStyle/>
          <a:p>
            <a:pPr marL="0" lvl="0" indent="0" algn="l">
              <a:lnSpc>
                <a:spcPts val="5068"/>
              </a:lnSpc>
              <a:spcBef>
                <a:spcPct val="0"/>
              </a:spcBef>
            </a:pPr>
            <a:r>
              <a:rPr lang="en-US" sz="7039" dirty="0">
                <a:solidFill>
                  <a:schemeClr val="bg1"/>
                </a:solidFill>
                <a:latin typeface="Computer Says No"/>
                <a:ea typeface="Computer Says No"/>
                <a:cs typeface="Computer Says No"/>
                <a:sym typeface="Computer Says No"/>
              </a:rPr>
              <a:t>FEATURES</a:t>
            </a:r>
            <a:r>
              <a:rPr lang="en-US" sz="7039" dirty="0">
                <a:solidFill>
                  <a:srgbClr val="6866E1"/>
                </a:solidFill>
                <a:latin typeface="Computer Says No"/>
                <a:ea typeface="Computer Says No"/>
                <a:cs typeface="Computer Says No"/>
                <a:sym typeface="Computer Says No"/>
              </a:rPr>
              <a:t>:</a:t>
            </a:r>
          </a:p>
        </p:txBody>
      </p:sp>
      <p:sp>
        <p:nvSpPr>
          <p:cNvPr id="11" name="TextBox 11"/>
          <p:cNvSpPr txBox="1"/>
          <p:nvPr/>
        </p:nvSpPr>
        <p:spPr>
          <a:xfrm>
            <a:off x="2175872" y="3397607"/>
            <a:ext cx="13644254" cy="2156780"/>
          </a:xfrm>
          <a:prstGeom prst="rect">
            <a:avLst/>
          </a:prstGeom>
        </p:spPr>
        <p:txBody>
          <a:bodyPr lIns="0" tIns="0" rIns="0" bIns="0" rtlCol="0" anchor="t">
            <a:spAutoFit/>
          </a:bodyPr>
          <a:lstStyle/>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Batteries Included: Built-in authentication, admin panel, ORM.</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MVC Architecture: Follows the Model-View-Controller pattern.</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Django REST Framework: Ideal for building RESTful APIs.</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Security: security best practices.</a:t>
            </a:r>
          </a:p>
        </p:txBody>
      </p:sp>
      <p:sp>
        <p:nvSpPr>
          <p:cNvPr id="12" name="TextBox 12"/>
          <p:cNvSpPr txBox="1"/>
          <p:nvPr/>
        </p:nvSpPr>
        <p:spPr>
          <a:xfrm>
            <a:off x="2175872" y="6077018"/>
            <a:ext cx="3611812" cy="654025"/>
          </a:xfrm>
          <a:prstGeom prst="rect">
            <a:avLst/>
          </a:prstGeom>
        </p:spPr>
        <p:txBody>
          <a:bodyPr lIns="0" tIns="0" rIns="0" bIns="0" rtlCol="0" anchor="t">
            <a:spAutoFit/>
          </a:bodyPr>
          <a:lstStyle/>
          <a:p>
            <a:pPr marL="0" lvl="0" indent="0" algn="l">
              <a:lnSpc>
                <a:spcPts val="5068"/>
              </a:lnSpc>
              <a:spcBef>
                <a:spcPct val="0"/>
              </a:spcBef>
            </a:pPr>
            <a:r>
              <a:rPr lang="en-US" sz="7039" dirty="0">
                <a:solidFill>
                  <a:schemeClr val="bg1"/>
                </a:solidFill>
                <a:latin typeface="Computer Says No"/>
                <a:ea typeface="Computer Says No"/>
                <a:cs typeface="Computer Says No"/>
                <a:sym typeface="Computer Says No"/>
              </a:rPr>
              <a:t>BENEFITS</a:t>
            </a:r>
            <a:r>
              <a:rPr lang="en-US" sz="7039" dirty="0">
                <a:solidFill>
                  <a:srgbClr val="6866E1"/>
                </a:solidFill>
                <a:latin typeface="Computer Says No"/>
                <a:ea typeface="Computer Says No"/>
                <a:cs typeface="Computer Says No"/>
                <a:sym typeface="Computer Says No"/>
              </a:rPr>
              <a:t>:</a:t>
            </a:r>
          </a:p>
        </p:txBody>
      </p:sp>
      <p:sp>
        <p:nvSpPr>
          <p:cNvPr id="13" name="TextBox 13"/>
          <p:cNvSpPr txBox="1"/>
          <p:nvPr/>
        </p:nvSpPr>
        <p:spPr>
          <a:xfrm>
            <a:off x="8662030" y="6077018"/>
            <a:ext cx="5235062" cy="654025"/>
          </a:xfrm>
          <a:prstGeom prst="rect">
            <a:avLst/>
          </a:prstGeom>
        </p:spPr>
        <p:txBody>
          <a:bodyPr lIns="0" tIns="0" rIns="0" bIns="0" rtlCol="0" anchor="t">
            <a:spAutoFit/>
          </a:bodyPr>
          <a:lstStyle/>
          <a:p>
            <a:pPr marL="0" lvl="0" indent="0" algn="l">
              <a:lnSpc>
                <a:spcPts val="5068"/>
              </a:lnSpc>
              <a:spcBef>
                <a:spcPct val="0"/>
              </a:spcBef>
            </a:pPr>
            <a:r>
              <a:rPr lang="en-US" sz="7039" dirty="0">
                <a:solidFill>
                  <a:schemeClr val="bg1"/>
                </a:solidFill>
                <a:latin typeface="Computer Says No"/>
                <a:ea typeface="Computer Says No"/>
                <a:cs typeface="Computer Says No"/>
                <a:sym typeface="Computer Says No"/>
              </a:rPr>
              <a:t>DRAWBACKS</a:t>
            </a:r>
            <a:r>
              <a:rPr lang="en-US" sz="7039" dirty="0">
                <a:solidFill>
                  <a:srgbClr val="6866E1"/>
                </a:solidFill>
                <a:latin typeface="Computer Says No"/>
                <a:ea typeface="Computer Says No"/>
                <a:cs typeface="Computer Says No"/>
                <a:sym typeface="Computer Says No"/>
              </a:rPr>
              <a:t>:</a:t>
            </a:r>
          </a:p>
        </p:txBody>
      </p:sp>
      <p:sp>
        <p:nvSpPr>
          <p:cNvPr id="14" name="Freeform 14"/>
          <p:cNvSpPr/>
          <p:nvPr/>
        </p:nvSpPr>
        <p:spPr>
          <a:xfrm>
            <a:off x="1701070" y="3842488"/>
            <a:ext cx="1256899" cy="1256899"/>
          </a:xfrm>
          <a:custGeom>
            <a:avLst/>
            <a:gdLst/>
            <a:ahLst/>
            <a:cxnLst/>
            <a:rect l="l" t="t" r="r" b="b"/>
            <a:pathLst>
              <a:path w="1256899" h="1256899">
                <a:moveTo>
                  <a:pt x="0" y="0"/>
                </a:moveTo>
                <a:lnTo>
                  <a:pt x="1256899" y="0"/>
                </a:lnTo>
                <a:lnTo>
                  <a:pt x="1256899" y="1256898"/>
                </a:lnTo>
                <a:lnTo>
                  <a:pt x="0" y="1256898"/>
                </a:lnTo>
                <a:lnTo>
                  <a:pt x="0" y="0"/>
                </a:lnTo>
                <a:close/>
              </a:path>
            </a:pathLst>
          </a:custGeom>
          <a:blipFill>
            <a:blip r:embed="rId7">
              <a:alphaModFix amt="40000"/>
              <a:extLst>
                <a:ext uri="{96DAC541-7B7A-43D3-8B79-37D633B846F1}">
                  <asvg:svgBlip xmlns:asvg="http://schemas.microsoft.com/office/drawing/2016/SVG/main" r:embed="rId8"/>
                </a:ext>
              </a:extLst>
            </a:blip>
            <a:stretch>
              <a:fillRect/>
            </a:stretch>
          </a:blipFill>
        </p:spPr>
      </p:sp>
      <p:sp>
        <p:nvSpPr>
          <p:cNvPr id="15" name="Freeform 15"/>
          <p:cNvSpPr/>
          <p:nvPr/>
        </p:nvSpPr>
        <p:spPr>
          <a:xfrm>
            <a:off x="3552710" y="5642386"/>
            <a:ext cx="1326860" cy="1256899"/>
          </a:xfrm>
          <a:custGeom>
            <a:avLst/>
            <a:gdLst/>
            <a:ahLst/>
            <a:cxnLst/>
            <a:rect l="l" t="t" r="r" b="b"/>
            <a:pathLst>
              <a:path w="1326860" h="1256899">
                <a:moveTo>
                  <a:pt x="0" y="0"/>
                </a:moveTo>
                <a:lnTo>
                  <a:pt x="1326860" y="0"/>
                </a:lnTo>
                <a:lnTo>
                  <a:pt x="1326860" y="1256898"/>
                </a:lnTo>
                <a:lnTo>
                  <a:pt x="0" y="1256898"/>
                </a:lnTo>
                <a:lnTo>
                  <a:pt x="0" y="0"/>
                </a:lnTo>
                <a:close/>
              </a:path>
            </a:pathLst>
          </a:custGeom>
          <a:blipFill>
            <a:blip r:embed="rId9">
              <a:alphaModFix amt="40000"/>
              <a:extLst>
                <a:ext uri="{96DAC541-7B7A-43D3-8B79-37D633B846F1}">
                  <asvg:svgBlip xmlns:asvg="http://schemas.microsoft.com/office/drawing/2016/SVG/main" r:embed="rId10"/>
                </a:ext>
              </a:extLst>
            </a:blip>
            <a:stretch>
              <a:fillRect/>
            </a:stretch>
          </a:blipFill>
          <a:ln cap="sq">
            <a:noFill/>
            <a:prstDash val="solid"/>
            <a:miter/>
          </a:ln>
        </p:spPr>
      </p:sp>
      <p:sp>
        <p:nvSpPr>
          <p:cNvPr id="16" name="Freeform 16"/>
          <p:cNvSpPr/>
          <p:nvPr/>
        </p:nvSpPr>
        <p:spPr>
          <a:xfrm>
            <a:off x="-209575" y="5642386"/>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11">
              <a:alphaModFix amt="40000"/>
              <a:extLst>
                <a:ext uri="{96DAC541-7B7A-43D3-8B79-37D633B846F1}">
                  <asvg:svgBlip xmlns:asvg="http://schemas.microsoft.com/office/drawing/2016/SVG/main" r:embed="rId12"/>
                </a:ext>
              </a:extLst>
            </a:blip>
            <a:stretch>
              <a:fillRect/>
            </a:stretch>
          </a:blipFill>
          <a:ln cap="sq">
            <a:noFill/>
            <a:prstDash val="solid"/>
            <a:miter/>
          </a:ln>
        </p:spPr>
      </p:sp>
      <p:sp>
        <p:nvSpPr>
          <p:cNvPr id="17" name="Freeform 17"/>
          <p:cNvSpPr/>
          <p:nvPr/>
        </p:nvSpPr>
        <p:spPr>
          <a:xfrm>
            <a:off x="1691605" y="7473609"/>
            <a:ext cx="1551199" cy="1204295"/>
          </a:xfrm>
          <a:custGeom>
            <a:avLst/>
            <a:gdLst/>
            <a:ahLst/>
            <a:cxnLst/>
            <a:rect l="l" t="t" r="r" b="b"/>
            <a:pathLst>
              <a:path w="1551199" h="1204295">
                <a:moveTo>
                  <a:pt x="0" y="0"/>
                </a:moveTo>
                <a:lnTo>
                  <a:pt x="1551200" y="0"/>
                </a:lnTo>
                <a:lnTo>
                  <a:pt x="1551200" y="1204294"/>
                </a:lnTo>
                <a:lnTo>
                  <a:pt x="0" y="1204294"/>
                </a:lnTo>
                <a:lnTo>
                  <a:pt x="0" y="0"/>
                </a:lnTo>
                <a:close/>
              </a:path>
            </a:pathLst>
          </a:custGeom>
          <a:blipFill>
            <a:blip r:embed="rId13">
              <a:alphaModFix amt="40000"/>
              <a:extLst>
                <a:ext uri="{96DAC541-7B7A-43D3-8B79-37D633B846F1}">
                  <asvg:svgBlip xmlns:asvg="http://schemas.microsoft.com/office/drawing/2016/SVG/main" r:embed="rId14"/>
                </a:ext>
              </a:extLst>
            </a:blip>
            <a:stretch>
              <a:fillRect/>
            </a:stretch>
          </a:blipFill>
          <a:ln cap="sq">
            <a:noFill/>
            <a:prstDash val="solid"/>
            <a:miter/>
          </a:ln>
        </p:spPr>
      </p:sp>
      <p:sp>
        <p:nvSpPr>
          <p:cNvPr id="18" name="TextBox 18"/>
          <p:cNvSpPr txBox="1"/>
          <p:nvPr/>
        </p:nvSpPr>
        <p:spPr>
          <a:xfrm>
            <a:off x="2175872" y="6681239"/>
            <a:ext cx="5260980" cy="2156780"/>
          </a:xfrm>
          <a:prstGeom prst="rect">
            <a:avLst/>
          </a:prstGeom>
        </p:spPr>
        <p:txBody>
          <a:bodyPr lIns="0" tIns="0" rIns="0" bIns="0" rtlCol="0" anchor="t">
            <a:spAutoFit/>
          </a:bodyPr>
          <a:lstStyle/>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Fast Development</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Robust Security</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Versatility</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Strong Documentation</a:t>
            </a:r>
          </a:p>
        </p:txBody>
      </p:sp>
      <p:sp>
        <p:nvSpPr>
          <p:cNvPr id="19" name="TextBox 19"/>
          <p:cNvSpPr txBox="1"/>
          <p:nvPr/>
        </p:nvSpPr>
        <p:spPr>
          <a:xfrm>
            <a:off x="8662030" y="6763412"/>
            <a:ext cx="5260980" cy="1615245"/>
          </a:xfrm>
          <a:prstGeom prst="rect">
            <a:avLst/>
          </a:prstGeom>
        </p:spPr>
        <p:txBody>
          <a:bodyPr lIns="0" tIns="0" rIns="0" bIns="0" rtlCol="0" anchor="t">
            <a:spAutoFit/>
          </a:bodyPr>
          <a:lstStyle/>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Monolithic structure</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Complexity for small projects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3916" b="-86898"/>
            </a:stretch>
          </a:blipFill>
        </p:spPr>
      </p:sp>
      <p:sp>
        <p:nvSpPr>
          <p:cNvPr id="3" name="Freeform 3"/>
          <p:cNvSpPr/>
          <p:nvPr/>
        </p:nvSpPr>
        <p:spPr>
          <a:xfrm>
            <a:off x="583829" y="2640810"/>
            <a:ext cx="3497870" cy="3497870"/>
          </a:xfrm>
          <a:custGeom>
            <a:avLst/>
            <a:gdLst/>
            <a:ahLst/>
            <a:cxnLst/>
            <a:rect l="l" t="t" r="r" b="b"/>
            <a:pathLst>
              <a:path w="3497870" h="3497870">
                <a:moveTo>
                  <a:pt x="0" y="0"/>
                </a:moveTo>
                <a:lnTo>
                  <a:pt x="3497870" y="0"/>
                </a:lnTo>
                <a:lnTo>
                  <a:pt x="3497870" y="3497871"/>
                </a:lnTo>
                <a:lnTo>
                  <a:pt x="0" y="3497871"/>
                </a:lnTo>
                <a:lnTo>
                  <a:pt x="0" y="0"/>
                </a:lnTo>
                <a:close/>
              </a:path>
            </a:pathLst>
          </a:custGeom>
          <a:blipFill>
            <a:blip r:embed="rId4">
              <a:alphaModFix amt="4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467205" y="4552737"/>
            <a:ext cx="3497870" cy="3497870"/>
          </a:xfrm>
          <a:custGeom>
            <a:avLst/>
            <a:gdLst/>
            <a:ahLst/>
            <a:cxnLst/>
            <a:rect l="l" t="t" r="r" b="b"/>
            <a:pathLst>
              <a:path w="3497870" h="3497870">
                <a:moveTo>
                  <a:pt x="0" y="0"/>
                </a:moveTo>
                <a:lnTo>
                  <a:pt x="3497870" y="0"/>
                </a:lnTo>
                <a:lnTo>
                  <a:pt x="3497870" y="3497871"/>
                </a:lnTo>
                <a:lnTo>
                  <a:pt x="0" y="3497871"/>
                </a:lnTo>
                <a:lnTo>
                  <a:pt x="0" y="0"/>
                </a:lnTo>
                <a:close/>
              </a:path>
            </a:pathLst>
          </a:custGeom>
          <a:blipFill>
            <a:blip r:embed="rId4">
              <a:alphaModFix amt="40000"/>
              <a:extLst>
                <a:ext uri="{96DAC541-7B7A-43D3-8B79-37D633B846F1}">
                  <asvg:svgBlip xmlns:asvg="http://schemas.microsoft.com/office/drawing/2016/SVG/main" r:embed="rId5"/>
                </a:ext>
              </a:extLst>
            </a:blip>
            <a:stretch>
              <a:fillRect/>
            </a:stretch>
          </a:blipFill>
        </p:spPr>
      </p:sp>
      <p:sp>
        <p:nvSpPr>
          <p:cNvPr id="5" name="Freeform 5"/>
          <p:cNvSpPr/>
          <p:nvPr/>
        </p:nvSpPr>
        <p:spPr>
          <a:xfrm>
            <a:off x="580584" y="6358793"/>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4">
              <a:alphaModFix amt="40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321998" y="4552737"/>
            <a:ext cx="3497870" cy="3497870"/>
          </a:xfrm>
          <a:custGeom>
            <a:avLst/>
            <a:gdLst/>
            <a:ahLst/>
            <a:cxnLst/>
            <a:rect l="l" t="t" r="r" b="b"/>
            <a:pathLst>
              <a:path w="3497870" h="3497870">
                <a:moveTo>
                  <a:pt x="0" y="0"/>
                </a:moveTo>
                <a:lnTo>
                  <a:pt x="3497870" y="0"/>
                </a:lnTo>
                <a:lnTo>
                  <a:pt x="3497870" y="3497871"/>
                </a:lnTo>
                <a:lnTo>
                  <a:pt x="0" y="3497871"/>
                </a:lnTo>
                <a:lnTo>
                  <a:pt x="0" y="0"/>
                </a:lnTo>
                <a:close/>
              </a:path>
            </a:pathLst>
          </a:custGeom>
          <a:blipFill>
            <a:blip r:embed="rId4">
              <a:alphaModFix amt="40000"/>
              <a:extLst>
                <a:ext uri="{96DAC541-7B7A-43D3-8B79-37D633B846F1}">
                  <asvg:svgBlip xmlns:asvg="http://schemas.microsoft.com/office/drawing/2016/SVG/main" r:embed="rId5"/>
                </a:ext>
              </a:extLst>
            </a:blip>
            <a:stretch>
              <a:fillRect/>
            </a:stretch>
          </a:blipFill>
        </p:spPr>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6"/>
            <a:stretch>
              <a:fillRect/>
            </a:stretch>
          </a:blipFill>
        </p:spPr>
      </p:sp>
      <p:sp>
        <p:nvSpPr>
          <p:cNvPr id="8" name="Freeform 8"/>
          <p:cNvSpPr/>
          <p:nvPr/>
        </p:nvSpPr>
        <p:spPr>
          <a:xfrm>
            <a:off x="14613773" y="6670377"/>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7">
              <a:alphaModFix amt="40000"/>
            </a:blip>
            <a:stretch>
              <a:fillRect/>
            </a:stretch>
          </a:blipFill>
        </p:spPr>
      </p:sp>
      <p:sp>
        <p:nvSpPr>
          <p:cNvPr id="9" name="TextBox 9"/>
          <p:cNvSpPr txBox="1"/>
          <p:nvPr/>
        </p:nvSpPr>
        <p:spPr>
          <a:xfrm>
            <a:off x="2210093" y="1524000"/>
            <a:ext cx="6417716" cy="1000274"/>
          </a:xfrm>
          <a:prstGeom prst="rect">
            <a:avLst/>
          </a:prstGeom>
        </p:spPr>
        <p:txBody>
          <a:bodyPr lIns="0" tIns="0" rIns="0" bIns="0" rtlCol="0" anchor="t">
            <a:spAutoFit/>
          </a:bodyPr>
          <a:lstStyle/>
          <a:p>
            <a:pPr marL="0" lvl="0" indent="0" algn="l">
              <a:lnSpc>
                <a:spcPts val="7768"/>
              </a:lnSpc>
              <a:spcBef>
                <a:spcPct val="0"/>
              </a:spcBef>
            </a:pPr>
            <a:r>
              <a:rPr lang="en-US" sz="10789" dirty="0">
                <a:solidFill>
                  <a:schemeClr val="bg1"/>
                </a:solidFill>
                <a:latin typeface="Computer Says No"/>
                <a:ea typeface="Computer Says No"/>
                <a:cs typeface="Computer Says No"/>
                <a:sym typeface="Computer Says No"/>
              </a:rPr>
              <a:t>EXPRESS.JS</a:t>
            </a:r>
          </a:p>
        </p:txBody>
      </p:sp>
      <p:sp>
        <p:nvSpPr>
          <p:cNvPr id="10" name="TextBox 10"/>
          <p:cNvSpPr txBox="1"/>
          <p:nvPr/>
        </p:nvSpPr>
        <p:spPr>
          <a:xfrm>
            <a:off x="2175872" y="2779820"/>
            <a:ext cx="6486158" cy="654025"/>
          </a:xfrm>
          <a:prstGeom prst="rect">
            <a:avLst/>
          </a:prstGeom>
        </p:spPr>
        <p:txBody>
          <a:bodyPr lIns="0" tIns="0" rIns="0" bIns="0" rtlCol="0" anchor="t">
            <a:spAutoFit/>
          </a:bodyPr>
          <a:lstStyle/>
          <a:p>
            <a:pPr marL="0" lvl="0" indent="0" algn="l">
              <a:lnSpc>
                <a:spcPts val="5068"/>
              </a:lnSpc>
              <a:spcBef>
                <a:spcPct val="0"/>
              </a:spcBef>
            </a:pPr>
            <a:r>
              <a:rPr lang="en-US" sz="7039" dirty="0">
                <a:solidFill>
                  <a:schemeClr val="bg1"/>
                </a:solidFill>
                <a:latin typeface="Computer Says No"/>
                <a:ea typeface="Computer Says No"/>
                <a:cs typeface="Computer Says No"/>
                <a:sym typeface="Computer Says No"/>
              </a:rPr>
              <a:t>FEATURES</a:t>
            </a:r>
            <a:r>
              <a:rPr lang="en-US" sz="7039" dirty="0">
                <a:solidFill>
                  <a:srgbClr val="6866E1"/>
                </a:solidFill>
                <a:latin typeface="Computer Says No"/>
                <a:ea typeface="Computer Says No"/>
                <a:cs typeface="Computer Says No"/>
                <a:sym typeface="Computer Says No"/>
              </a:rPr>
              <a:t>:</a:t>
            </a:r>
          </a:p>
        </p:txBody>
      </p:sp>
      <p:sp>
        <p:nvSpPr>
          <p:cNvPr id="11" name="TextBox 11"/>
          <p:cNvSpPr txBox="1"/>
          <p:nvPr/>
        </p:nvSpPr>
        <p:spPr>
          <a:xfrm>
            <a:off x="2175872" y="3397607"/>
            <a:ext cx="13644254" cy="2156780"/>
          </a:xfrm>
          <a:prstGeom prst="rect">
            <a:avLst/>
          </a:prstGeom>
        </p:spPr>
        <p:txBody>
          <a:bodyPr lIns="0" tIns="0" rIns="0" bIns="0" rtlCol="0" anchor="t">
            <a:spAutoFit/>
          </a:bodyPr>
          <a:lstStyle/>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Minimalistic and flexible Node.js framework.</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Middleware support.</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Robust routing system.</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Scalable for real-time apps.</a:t>
            </a:r>
          </a:p>
        </p:txBody>
      </p:sp>
      <p:sp>
        <p:nvSpPr>
          <p:cNvPr id="12" name="TextBox 12"/>
          <p:cNvSpPr txBox="1"/>
          <p:nvPr/>
        </p:nvSpPr>
        <p:spPr>
          <a:xfrm>
            <a:off x="2175872" y="6077018"/>
            <a:ext cx="3611812" cy="654025"/>
          </a:xfrm>
          <a:prstGeom prst="rect">
            <a:avLst/>
          </a:prstGeom>
        </p:spPr>
        <p:txBody>
          <a:bodyPr lIns="0" tIns="0" rIns="0" bIns="0" rtlCol="0" anchor="t">
            <a:spAutoFit/>
          </a:bodyPr>
          <a:lstStyle/>
          <a:p>
            <a:pPr marL="0" lvl="0" indent="0" algn="l">
              <a:lnSpc>
                <a:spcPts val="5068"/>
              </a:lnSpc>
              <a:spcBef>
                <a:spcPct val="0"/>
              </a:spcBef>
            </a:pPr>
            <a:r>
              <a:rPr lang="en-US" sz="7039" dirty="0">
                <a:solidFill>
                  <a:schemeClr val="bg1"/>
                </a:solidFill>
                <a:latin typeface="Computer Says No"/>
                <a:ea typeface="Computer Says No"/>
                <a:cs typeface="Computer Says No"/>
                <a:sym typeface="Computer Says No"/>
              </a:rPr>
              <a:t>BENEFITS</a:t>
            </a:r>
            <a:r>
              <a:rPr lang="en-US" sz="7039" dirty="0">
                <a:solidFill>
                  <a:srgbClr val="6866E1"/>
                </a:solidFill>
                <a:latin typeface="Computer Says No"/>
                <a:ea typeface="Computer Says No"/>
                <a:cs typeface="Computer Says No"/>
                <a:sym typeface="Computer Says No"/>
              </a:rPr>
              <a:t>:</a:t>
            </a:r>
          </a:p>
        </p:txBody>
      </p:sp>
      <p:sp>
        <p:nvSpPr>
          <p:cNvPr id="13" name="TextBox 13"/>
          <p:cNvSpPr txBox="1"/>
          <p:nvPr/>
        </p:nvSpPr>
        <p:spPr>
          <a:xfrm>
            <a:off x="8662030" y="6077018"/>
            <a:ext cx="5235062" cy="654025"/>
          </a:xfrm>
          <a:prstGeom prst="rect">
            <a:avLst/>
          </a:prstGeom>
        </p:spPr>
        <p:txBody>
          <a:bodyPr lIns="0" tIns="0" rIns="0" bIns="0" rtlCol="0" anchor="t">
            <a:spAutoFit/>
          </a:bodyPr>
          <a:lstStyle/>
          <a:p>
            <a:pPr marL="0" lvl="0" indent="0" algn="l">
              <a:lnSpc>
                <a:spcPts val="5068"/>
              </a:lnSpc>
              <a:spcBef>
                <a:spcPct val="0"/>
              </a:spcBef>
            </a:pPr>
            <a:r>
              <a:rPr lang="en-US" sz="7039" dirty="0">
                <a:solidFill>
                  <a:schemeClr val="bg1"/>
                </a:solidFill>
                <a:latin typeface="Computer Says No"/>
                <a:ea typeface="Computer Says No"/>
                <a:cs typeface="Computer Says No"/>
                <a:sym typeface="Computer Says No"/>
              </a:rPr>
              <a:t>DRAWBACKS</a:t>
            </a:r>
            <a:r>
              <a:rPr lang="en-US" sz="7039" dirty="0">
                <a:solidFill>
                  <a:srgbClr val="6866E1"/>
                </a:solidFill>
                <a:latin typeface="Computer Says No"/>
                <a:ea typeface="Computer Says No"/>
                <a:cs typeface="Computer Says No"/>
                <a:sym typeface="Computer Says No"/>
              </a:rPr>
              <a:t>:</a:t>
            </a:r>
          </a:p>
        </p:txBody>
      </p:sp>
      <p:sp>
        <p:nvSpPr>
          <p:cNvPr id="14" name="Freeform 14"/>
          <p:cNvSpPr/>
          <p:nvPr/>
        </p:nvSpPr>
        <p:spPr>
          <a:xfrm>
            <a:off x="1701070" y="3842488"/>
            <a:ext cx="1256899" cy="1256899"/>
          </a:xfrm>
          <a:custGeom>
            <a:avLst/>
            <a:gdLst/>
            <a:ahLst/>
            <a:cxnLst/>
            <a:rect l="l" t="t" r="r" b="b"/>
            <a:pathLst>
              <a:path w="1256899" h="1256899">
                <a:moveTo>
                  <a:pt x="0" y="0"/>
                </a:moveTo>
                <a:lnTo>
                  <a:pt x="1256899" y="0"/>
                </a:lnTo>
                <a:lnTo>
                  <a:pt x="1256899" y="1256898"/>
                </a:lnTo>
                <a:lnTo>
                  <a:pt x="0" y="1256898"/>
                </a:lnTo>
                <a:lnTo>
                  <a:pt x="0" y="0"/>
                </a:lnTo>
                <a:close/>
              </a:path>
            </a:pathLst>
          </a:custGeom>
          <a:blipFill>
            <a:blip r:embed="rId8">
              <a:alphaModFix amt="40000"/>
              <a:extLst>
                <a:ext uri="{96DAC541-7B7A-43D3-8B79-37D633B846F1}">
                  <asvg:svgBlip xmlns:asvg="http://schemas.microsoft.com/office/drawing/2016/SVG/main" r:embed="rId9"/>
                </a:ext>
              </a:extLst>
            </a:blip>
            <a:stretch>
              <a:fillRect/>
            </a:stretch>
          </a:blipFill>
        </p:spPr>
      </p:sp>
      <p:sp>
        <p:nvSpPr>
          <p:cNvPr id="15" name="Freeform 15"/>
          <p:cNvSpPr/>
          <p:nvPr/>
        </p:nvSpPr>
        <p:spPr>
          <a:xfrm>
            <a:off x="3552710" y="5642386"/>
            <a:ext cx="1326860" cy="1256899"/>
          </a:xfrm>
          <a:custGeom>
            <a:avLst/>
            <a:gdLst/>
            <a:ahLst/>
            <a:cxnLst/>
            <a:rect l="l" t="t" r="r" b="b"/>
            <a:pathLst>
              <a:path w="1326860" h="1256899">
                <a:moveTo>
                  <a:pt x="0" y="0"/>
                </a:moveTo>
                <a:lnTo>
                  <a:pt x="1326860" y="0"/>
                </a:lnTo>
                <a:lnTo>
                  <a:pt x="1326860" y="1256898"/>
                </a:lnTo>
                <a:lnTo>
                  <a:pt x="0" y="1256898"/>
                </a:lnTo>
                <a:lnTo>
                  <a:pt x="0" y="0"/>
                </a:lnTo>
                <a:close/>
              </a:path>
            </a:pathLst>
          </a:custGeom>
          <a:blipFill>
            <a:blip r:embed="rId10">
              <a:alphaModFix amt="40000"/>
              <a:extLst>
                <a:ext uri="{96DAC541-7B7A-43D3-8B79-37D633B846F1}">
                  <asvg:svgBlip xmlns:asvg="http://schemas.microsoft.com/office/drawing/2016/SVG/main" r:embed="rId11"/>
                </a:ext>
              </a:extLst>
            </a:blip>
            <a:stretch>
              <a:fillRect/>
            </a:stretch>
          </a:blipFill>
          <a:ln cap="sq">
            <a:noFill/>
            <a:prstDash val="solid"/>
            <a:miter/>
          </a:ln>
        </p:spPr>
      </p:sp>
      <p:sp>
        <p:nvSpPr>
          <p:cNvPr id="16" name="Freeform 16"/>
          <p:cNvSpPr/>
          <p:nvPr/>
        </p:nvSpPr>
        <p:spPr>
          <a:xfrm>
            <a:off x="-209575" y="5642386"/>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12">
              <a:alphaModFix amt="40000"/>
              <a:extLst>
                <a:ext uri="{96DAC541-7B7A-43D3-8B79-37D633B846F1}">
                  <asvg:svgBlip xmlns:asvg="http://schemas.microsoft.com/office/drawing/2016/SVG/main" r:embed="rId13"/>
                </a:ext>
              </a:extLst>
            </a:blip>
            <a:stretch>
              <a:fillRect/>
            </a:stretch>
          </a:blipFill>
          <a:ln cap="sq">
            <a:noFill/>
            <a:prstDash val="solid"/>
            <a:miter/>
          </a:ln>
        </p:spPr>
      </p:sp>
      <p:sp>
        <p:nvSpPr>
          <p:cNvPr id="17" name="Freeform 17"/>
          <p:cNvSpPr/>
          <p:nvPr/>
        </p:nvSpPr>
        <p:spPr>
          <a:xfrm>
            <a:off x="1691605" y="7473609"/>
            <a:ext cx="1551199" cy="1204295"/>
          </a:xfrm>
          <a:custGeom>
            <a:avLst/>
            <a:gdLst/>
            <a:ahLst/>
            <a:cxnLst/>
            <a:rect l="l" t="t" r="r" b="b"/>
            <a:pathLst>
              <a:path w="1551199" h="1204295">
                <a:moveTo>
                  <a:pt x="0" y="0"/>
                </a:moveTo>
                <a:lnTo>
                  <a:pt x="1551200" y="0"/>
                </a:lnTo>
                <a:lnTo>
                  <a:pt x="1551200" y="1204294"/>
                </a:lnTo>
                <a:lnTo>
                  <a:pt x="0" y="1204294"/>
                </a:lnTo>
                <a:lnTo>
                  <a:pt x="0" y="0"/>
                </a:lnTo>
                <a:close/>
              </a:path>
            </a:pathLst>
          </a:custGeom>
          <a:blipFill>
            <a:blip r:embed="rId14">
              <a:alphaModFix amt="40000"/>
              <a:extLst>
                <a:ext uri="{96DAC541-7B7A-43D3-8B79-37D633B846F1}">
                  <asvg:svgBlip xmlns:asvg="http://schemas.microsoft.com/office/drawing/2016/SVG/main" r:embed="rId15"/>
                </a:ext>
              </a:extLst>
            </a:blip>
            <a:stretch>
              <a:fillRect/>
            </a:stretch>
          </a:blipFill>
          <a:ln cap="sq">
            <a:noFill/>
            <a:prstDash val="solid"/>
            <a:miter/>
          </a:ln>
        </p:spPr>
      </p:sp>
      <p:sp>
        <p:nvSpPr>
          <p:cNvPr id="18" name="TextBox 18"/>
          <p:cNvSpPr txBox="1"/>
          <p:nvPr/>
        </p:nvSpPr>
        <p:spPr>
          <a:xfrm>
            <a:off x="2175872" y="6681239"/>
            <a:ext cx="5260980" cy="2698315"/>
          </a:xfrm>
          <a:prstGeom prst="rect">
            <a:avLst/>
          </a:prstGeom>
        </p:spPr>
        <p:txBody>
          <a:bodyPr lIns="0" tIns="0" rIns="0" bIns="0" rtlCol="0" anchor="t">
            <a:spAutoFit/>
          </a:bodyPr>
          <a:lstStyle/>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High performance</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Lightweight, suitable for microservices</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Large and active community</a:t>
            </a:r>
          </a:p>
        </p:txBody>
      </p:sp>
      <p:sp>
        <p:nvSpPr>
          <p:cNvPr id="19" name="TextBox 19"/>
          <p:cNvSpPr txBox="1"/>
          <p:nvPr/>
        </p:nvSpPr>
        <p:spPr>
          <a:xfrm>
            <a:off x="8662030" y="6763412"/>
            <a:ext cx="7913603" cy="2156780"/>
          </a:xfrm>
          <a:prstGeom prst="rect">
            <a:avLst/>
          </a:prstGeom>
        </p:spPr>
        <p:txBody>
          <a:bodyPr lIns="0" tIns="0" rIns="0" bIns="0" rtlCol="0" anchor="t">
            <a:spAutoFit/>
          </a:bodyPr>
          <a:lstStyle/>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Minimalistic: Requires additional libraries for complex apps.</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Steep learning curve: Requires strong knowledge of Node.js and JavaScript.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619702" y="2582224"/>
            <a:ext cx="7747874" cy="2963247"/>
          </a:xfrm>
          <a:prstGeom prst="rect">
            <a:avLst/>
          </a:prstGeom>
        </p:spPr>
        <p:txBody>
          <a:bodyPr lIns="0" tIns="0" rIns="0" bIns="0" rtlCol="0" anchor="t">
            <a:spAutoFit/>
          </a:bodyPr>
          <a:lstStyle/>
          <a:p>
            <a:pPr marL="0" lvl="0" indent="0" algn="ctr">
              <a:lnSpc>
                <a:spcPts val="26366"/>
              </a:lnSpc>
            </a:pPr>
            <a:r>
              <a:rPr lang="en-US" sz="18833" dirty="0">
                <a:solidFill>
                  <a:schemeClr val="bg1"/>
                </a:solidFill>
                <a:latin typeface="Computer Says No"/>
                <a:ea typeface="Computer Says No"/>
                <a:cs typeface="Computer Says No"/>
                <a:sym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grpSp>
        <p:nvGrpSpPr>
          <p:cNvPr id="9" name="Group 8">
            <a:extLst>
              <a:ext uri="{FF2B5EF4-FFF2-40B4-BE49-F238E27FC236}">
                <a16:creationId xmlns:a16="http://schemas.microsoft.com/office/drawing/2014/main" id="{F7AB746C-7890-4DD7-33A6-A299A4A89CDE}"/>
              </a:ext>
            </a:extLst>
          </p:cNvPr>
          <p:cNvGrpSpPr/>
          <p:nvPr/>
        </p:nvGrpSpPr>
        <p:grpSpPr>
          <a:xfrm>
            <a:off x="110835" y="166400"/>
            <a:ext cx="1946545" cy="10120599"/>
            <a:chOff x="5546" y="30480"/>
            <a:chExt cx="944418" cy="6538409"/>
          </a:xfrm>
        </p:grpSpPr>
        <p:pic>
          <p:nvPicPr>
            <p:cNvPr id="10" name="Picture 43">
              <a:extLst>
                <a:ext uri="{FF2B5EF4-FFF2-40B4-BE49-F238E27FC236}">
                  <a16:creationId xmlns:a16="http://schemas.microsoft.com/office/drawing/2014/main" id="{0BF8CC3C-C178-6E12-AB52-BF2310181C0C}"/>
                </a:ext>
              </a:extLst>
            </p:cNvPr>
            <p:cNvPicPr>
              <a:picLocks noChangeAspect="1" noChangeArrowheads="1"/>
            </p:cNvPicPr>
            <p:nvPr/>
          </p:nvPicPr>
          <p:blipFill>
            <a:blip r:embed="rId2"/>
            <a:srcRect/>
            <a:stretch>
              <a:fillRect/>
            </a:stretch>
          </p:blipFill>
          <p:spPr bwMode="auto">
            <a:xfrm>
              <a:off x="5546" y="30480"/>
              <a:ext cx="944418" cy="1208630"/>
            </a:xfrm>
            <a:prstGeom prst="rect">
              <a:avLst/>
            </a:prstGeom>
            <a:noFill/>
            <a:ln w="9525">
              <a:noFill/>
              <a:miter lim="800000"/>
              <a:headEnd/>
              <a:tailEnd/>
            </a:ln>
          </p:spPr>
        </p:pic>
        <p:sp>
          <p:nvSpPr>
            <p:cNvPr id="11" name="Text Box 14">
              <a:extLst>
                <a:ext uri="{FF2B5EF4-FFF2-40B4-BE49-F238E27FC236}">
                  <a16:creationId xmlns:a16="http://schemas.microsoft.com/office/drawing/2014/main" id="{C6E4FC29-A82A-7B85-B354-B56CB56D79AF}"/>
                </a:ext>
              </a:extLst>
            </p:cNvPr>
            <p:cNvSpPr txBox="1">
              <a:spLocks noChangeArrowheads="1"/>
            </p:cNvSpPr>
            <p:nvPr/>
          </p:nvSpPr>
          <p:spPr bwMode="auto">
            <a:xfrm rot="16198651">
              <a:off x="-2448152" y="3650977"/>
              <a:ext cx="5435715" cy="400110"/>
            </a:xfrm>
            <a:prstGeom prst="rect">
              <a:avLst/>
            </a:prstGeom>
            <a:solidFill>
              <a:srgbClr val="000080"/>
            </a:solidFill>
            <a:ln w="9525">
              <a:noFill/>
              <a:miter lim="800000"/>
              <a:headEnd/>
              <a:tailEnd/>
            </a:ln>
          </p:spPr>
          <p:txBody>
            <a:bodyPr wrap="square">
              <a:spAutoFit/>
            </a:bodyPr>
            <a:lstStyle/>
            <a:p>
              <a:pPr>
                <a:spcBef>
                  <a:spcPct val="50000"/>
                </a:spcBef>
              </a:pPr>
              <a:r>
                <a:rPr lang="en-US" sz="2000" b="1" dirty="0">
                  <a:solidFill>
                    <a:schemeClr val="bg1"/>
                  </a:solidFill>
                  <a:latin typeface="Century Gothic" pitchFamily="34" charset="0"/>
                </a:rPr>
                <a:t>Vishwakarma  Institute  of  Technology</a:t>
              </a:r>
            </a:p>
          </p:txBody>
        </p:sp>
      </p:grpSp>
      <p:sp>
        <p:nvSpPr>
          <p:cNvPr id="16" name="TextBox 15">
            <a:extLst>
              <a:ext uri="{FF2B5EF4-FFF2-40B4-BE49-F238E27FC236}">
                <a16:creationId xmlns:a16="http://schemas.microsoft.com/office/drawing/2014/main" id="{495471A3-75E5-E2CC-6876-6143561C6897}"/>
              </a:ext>
            </a:extLst>
          </p:cNvPr>
          <p:cNvSpPr txBox="1"/>
          <p:nvPr/>
        </p:nvSpPr>
        <p:spPr>
          <a:xfrm>
            <a:off x="1524001" y="800102"/>
            <a:ext cx="16001999" cy="8340745"/>
          </a:xfrm>
          <a:prstGeom prst="rect">
            <a:avLst/>
          </a:prstGeom>
          <a:noFill/>
        </p:spPr>
        <p:txBody>
          <a:bodyPr wrap="square">
            <a:spAutoFit/>
          </a:bodyPr>
          <a:lstStyle/>
          <a:p>
            <a:pPr>
              <a:spcBef>
                <a:spcPts val="1200"/>
              </a:spcBef>
              <a:buClr>
                <a:schemeClr val="dk1"/>
              </a:buClr>
              <a:buSzPct val="145454"/>
            </a:pPr>
            <a:endParaRPr lang="en-US" sz="3200">
              <a:solidFill>
                <a:schemeClr val="bg2"/>
              </a:solidFill>
            </a:endParaRPr>
          </a:p>
          <a:p>
            <a:pPr algn="l">
              <a:spcBef>
                <a:spcPts val="1200"/>
              </a:spcBef>
              <a:buClr>
                <a:schemeClr val="dk1"/>
              </a:buClr>
              <a:buSzPct val="145454"/>
            </a:pPr>
            <a:r>
              <a:rPr lang="en-US" sz="3200" b="1">
                <a:solidFill>
                  <a:schemeClr val="bg2"/>
                </a:solidFill>
                <a:latin typeface="Times New Roman" panose="02020603050405020304" pitchFamily="18" charset="0"/>
                <a:cs typeface="Times New Roman" panose="02020603050405020304" pitchFamily="18" charset="0"/>
              </a:rPr>
              <a:t>              Division:   B                                             Group_ID:    B_02</a:t>
            </a:r>
          </a:p>
          <a:p>
            <a:pPr>
              <a:spcBef>
                <a:spcPts val="1200"/>
              </a:spcBef>
              <a:buClr>
                <a:schemeClr val="dk1"/>
              </a:buClr>
              <a:buSzPct val="177777"/>
            </a:pPr>
            <a:endParaRPr lang="en-US" sz="3200" b="1">
              <a:solidFill>
                <a:schemeClr val="bg2"/>
              </a:solidFill>
            </a:endParaRPr>
          </a:p>
          <a:p>
            <a:pPr>
              <a:spcBef>
                <a:spcPts val="1200"/>
              </a:spcBef>
              <a:buClr>
                <a:schemeClr val="dk1"/>
              </a:buClr>
              <a:buSzPct val="177777"/>
            </a:pPr>
            <a:endParaRPr lang="en-US" sz="3200" b="1">
              <a:solidFill>
                <a:schemeClr val="bg2"/>
              </a:solidFill>
            </a:endParaRPr>
          </a:p>
          <a:p>
            <a:pPr>
              <a:spcBef>
                <a:spcPts val="1200"/>
              </a:spcBef>
              <a:buClr>
                <a:schemeClr val="dk1"/>
              </a:buClr>
              <a:buSzPct val="177777"/>
            </a:pPr>
            <a:endParaRPr lang="en-US" sz="3200" b="1">
              <a:solidFill>
                <a:schemeClr val="bg2"/>
              </a:solidFill>
            </a:endParaRPr>
          </a:p>
          <a:p>
            <a:pPr>
              <a:spcBef>
                <a:spcPts val="1200"/>
              </a:spcBef>
              <a:buClr>
                <a:schemeClr val="dk1"/>
              </a:buClr>
              <a:buSzPct val="177777"/>
            </a:pPr>
            <a:endParaRPr lang="en-US" sz="3200" b="1">
              <a:solidFill>
                <a:schemeClr val="bg2"/>
              </a:solidFill>
            </a:endParaRPr>
          </a:p>
          <a:p>
            <a:pPr>
              <a:spcBef>
                <a:spcPts val="1200"/>
              </a:spcBef>
              <a:buClr>
                <a:schemeClr val="dk1"/>
              </a:buClr>
              <a:buSzPct val="177777"/>
            </a:pPr>
            <a:endParaRPr lang="en-US" sz="3200" b="1">
              <a:solidFill>
                <a:schemeClr val="bg2"/>
              </a:solidFill>
            </a:endParaRPr>
          </a:p>
          <a:p>
            <a:pPr>
              <a:spcBef>
                <a:spcPts val="1200"/>
              </a:spcBef>
              <a:buClr>
                <a:schemeClr val="dk1"/>
              </a:buClr>
              <a:buSzPct val="177777"/>
            </a:pPr>
            <a:endParaRPr lang="en-US" sz="3200" b="1">
              <a:solidFill>
                <a:schemeClr val="bg2"/>
              </a:solidFill>
              <a:latin typeface="Times New Roman" panose="02020603050405020304" pitchFamily="18" charset="0"/>
              <a:cs typeface="Times New Roman" panose="02020603050405020304" pitchFamily="18" charset="0"/>
            </a:endParaRPr>
          </a:p>
          <a:p>
            <a:pPr>
              <a:spcBef>
                <a:spcPts val="1200"/>
              </a:spcBef>
              <a:buClr>
                <a:schemeClr val="dk1"/>
              </a:buClr>
              <a:buSzPct val="177777"/>
            </a:pPr>
            <a:endParaRPr lang="en-US" sz="3200" b="1">
              <a:solidFill>
                <a:schemeClr val="bg2"/>
              </a:solidFill>
              <a:latin typeface="Times New Roman" panose="02020603050405020304" pitchFamily="18" charset="0"/>
              <a:cs typeface="Times New Roman" panose="02020603050405020304" pitchFamily="18" charset="0"/>
            </a:endParaRPr>
          </a:p>
          <a:p>
            <a:pPr>
              <a:spcBef>
                <a:spcPts val="1200"/>
              </a:spcBef>
              <a:buClr>
                <a:schemeClr val="dk1"/>
              </a:buClr>
              <a:buSzPct val="177777"/>
            </a:pPr>
            <a:r>
              <a:rPr lang="en-US" sz="3200" b="1">
                <a:solidFill>
                  <a:schemeClr val="bg2"/>
                </a:solidFill>
                <a:latin typeface="Times New Roman" panose="02020603050405020304" pitchFamily="18" charset="0"/>
                <a:cs typeface="Times New Roman" panose="02020603050405020304" pitchFamily="18" charset="0"/>
              </a:rPr>
              <a:t>Department of Artificial Intelligence and Data Science</a:t>
            </a:r>
          </a:p>
          <a:p>
            <a:pPr>
              <a:spcBef>
                <a:spcPts val="1200"/>
              </a:spcBef>
              <a:buClr>
                <a:schemeClr val="dk1"/>
              </a:buClr>
              <a:buSzPct val="177777"/>
            </a:pPr>
            <a:r>
              <a:rPr lang="en-US" sz="3200" b="1">
                <a:solidFill>
                  <a:schemeClr val="bg2"/>
                </a:solidFill>
                <a:latin typeface="Times New Roman" panose="02020603050405020304" pitchFamily="18" charset="0"/>
                <a:cs typeface="Times New Roman" panose="02020603050405020304" pitchFamily="18" charset="0"/>
              </a:rPr>
              <a:t>Vishwakarma Institute of Technology, Pune</a:t>
            </a:r>
            <a:endParaRPr lang="en-US" sz="3200">
              <a:solidFill>
                <a:schemeClr val="bg2"/>
              </a:solidFill>
              <a:latin typeface="Times New Roman" panose="02020603050405020304" pitchFamily="18" charset="0"/>
              <a:cs typeface="Times New Roman" panose="02020603050405020304" pitchFamily="18" charset="0"/>
            </a:endParaRPr>
          </a:p>
          <a:p>
            <a:pPr>
              <a:spcBef>
                <a:spcPts val="1200"/>
              </a:spcBef>
              <a:buClr>
                <a:schemeClr val="dk1"/>
              </a:buClr>
              <a:buSzPct val="177777"/>
            </a:pPr>
            <a:r>
              <a:rPr lang="en-US" sz="3200" b="1">
                <a:solidFill>
                  <a:schemeClr val="bg2"/>
                </a:solidFill>
                <a:latin typeface="Times New Roman" panose="02020603050405020304" pitchFamily="18" charset="0"/>
                <a:cs typeface="Times New Roman" panose="02020603050405020304" pitchFamily="18" charset="0"/>
              </a:rPr>
              <a:t>SEM I A.Y.(2024-2025)</a:t>
            </a:r>
            <a:endParaRPr lang="en-US" sz="3200">
              <a:solidFill>
                <a:schemeClr val="bg2"/>
              </a:solidFill>
              <a:latin typeface="Times New Roman" panose="02020603050405020304" pitchFamily="18" charset="0"/>
              <a:cs typeface="Times New Roman" panose="02020603050405020304" pitchFamily="18" charset="0"/>
            </a:endParaRPr>
          </a:p>
          <a:p>
            <a:pPr>
              <a:spcBef>
                <a:spcPts val="1200"/>
              </a:spcBef>
              <a:buClr>
                <a:srgbClr val="888888"/>
              </a:buClr>
              <a:buSzPct val="100000"/>
            </a:pPr>
            <a:endParaRPr lang="en-US" sz="3200" dirty="0">
              <a:solidFill>
                <a:schemeClr val="bg2"/>
              </a:solidFill>
            </a:endParaRPr>
          </a:p>
        </p:txBody>
      </p:sp>
      <p:sp>
        <p:nvSpPr>
          <p:cNvPr id="18" name="TextBox 17">
            <a:extLst>
              <a:ext uri="{FF2B5EF4-FFF2-40B4-BE49-F238E27FC236}">
                <a16:creationId xmlns:a16="http://schemas.microsoft.com/office/drawing/2014/main" id="{EA8CD17A-68D7-8D34-E393-BDD0A2EF885F}"/>
              </a:ext>
            </a:extLst>
          </p:cNvPr>
          <p:cNvSpPr txBox="1"/>
          <p:nvPr/>
        </p:nvSpPr>
        <p:spPr>
          <a:xfrm>
            <a:off x="1485265" y="2930527"/>
            <a:ext cx="9144000" cy="3231654"/>
          </a:xfrm>
          <a:prstGeom prst="rect">
            <a:avLst/>
          </a:prstGeom>
          <a:noFill/>
        </p:spPr>
        <p:txBody>
          <a:bodyPr wrap="square">
            <a:spAutoFit/>
          </a:bodyPr>
          <a:lstStyle/>
          <a:p>
            <a:endParaRPr lang="en-US" b="1" dirty="0">
              <a:latin typeface="Times New Roman" panose="02020603050405020304" pitchFamily="18" charset="0"/>
              <a:cs typeface="Times New Roman" panose="02020603050405020304" pitchFamily="18" charset="0"/>
            </a:endParaRPr>
          </a:p>
          <a:p>
            <a:r>
              <a:rPr lang="en-US" sz="2800" b="1" dirty="0">
                <a:solidFill>
                  <a:schemeClr val="bg2"/>
                </a:solidFill>
                <a:latin typeface="Times New Roman" panose="02020603050405020304" pitchFamily="18" charset="0"/>
                <a:cs typeface="Times New Roman" panose="02020603050405020304" pitchFamily="18" charset="0"/>
              </a:rPr>
              <a:t>Presented by:</a:t>
            </a:r>
          </a:p>
          <a:p>
            <a:r>
              <a:rPr lang="en-US" sz="2800" dirty="0">
                <a:solidFill>
                  <a:schemeClr val="bg2"/>
                </a:solidFill>
                <a:latin typeface="Arial" panose="020B0604020202020204" pitchFamily="34" charset="0"/>
                <a:cs typeface="Arial" panose="020B0604020202020204" pitchFamily="34" charset="0"/>
              </a:rPr>
              <a:t>Atharva Kavade (12310269)</a:t>
            </a:r>
          </a:p>
          <a:p>
            <a:r>
              <a:rPr lang="en-US" sz="2800" dirty="0">
                <a:solidFill>
                  <a:schemeClr val="bg2"/>
                </a:solidFill>
                <a:latin typeface="Arial" panose="020B0604020202020204" pitchFamily="34" charset="0"/>
                <a:cs typeface="Arial" panose="020B0604020202020204" pitchFamily="34" charset="0"/>
              </a:rPr>
              <a:t>Shripad </a:t>
            </a:r>
            <a:r>
              <a:rPr lang="en-US" sz="2800" dirty="0" err="1">
                <a:solidFill>
                  <a:schemeClr val="bg2"/>
                </a:solidFill>
                <a:latin typeface="Arial" panose="020B0604020202020204" pitchFamily="34" charset="0"/>
                <a:cs typeface="Arial" panose="020B0604020202020204" pitchFamily="34" charset="0"/>
              </a:rPr>
              <a:t>Kanakdande</a:t>
            </a:r>
            <a:r>
              <a:rPr lang="en-US" sz="2800" dirty="0">
                <a:solidFill>
                  <a:schemeClr val="bg2"/>
                </a:solidFill>
                <a:latin typeface="Arial" panose="020B0604020202020204" pitchFamily="34" charset="0"/>
                <a:cs typeface="Arial" panose="020B0604020202020204" pitchFamily="34" charset="0"/>
              </a:rPr>
              <a:t> (12310844)</a:t>
            </a:r>
          </a:p>
          <a:p>
            <a:r>
              <a:rPr lang="en-US" sz="2800" dirty="0">
                <a:solidFill>
                  <a:schemeClr val="bg2"/>
                </a:solidFill>
                <a:latin typeface="Arial" panose="020B0604020202020204" pitchFamily="34" charset="0"/>
                <a:cs typeface="Arial" panose="020B0604020202020204" pitchFamily="34" charset="0"/>
              </a:rPr>
              <a:t>Hardik </a:t>
            </a:r>
            <a:r>
              <a:rPr lang="en-US" sz="2800" dirty="0" err="1">
                <a:solidFill>
                  <a:schemeClr val="bg2"/>
                </a:solidFill>
                <a:latin typeface="Arial" panose="020B0604020202020204" pitchFamily="34" charset="0"/>
                <a:cs typeface="Arial" panose="020B0604020202020204" pitchFamily="34" charset="0"/>
              </a:rPr>
              <a:t>Khade</a:t>
            </a:r>
            <a:r>
              <a:rPr lang="en-US" sz="2800" dirty="0">
                <a:solidFill>
                  <a:schemeClr val="bg2"/>
                </a:solidFill>
                <a:latin typeface="Arial" panose="020B0604020202020204" pitchFamily="34" charset="0"/>
                <a:cs typeface="Arial" panose="020B0604020202020204" pitchFamily="34" charset="0"/>
              </a:rPr>
              <a:t> (12310224)</a:t>
            </a:r>
          </a:p>
          <a:p>
            <a:r>
              <a:rPr lang="en-US" sz="2800" dirty="0">
                <a:solidFill>
                  <a:schemeClr val="bg2"/>
                </a:solidFill>
                <a:latin typeface="Arial" panose="020B0604020202020204" pitchFamily="34" charset="0"/>
                <a:cs typeface="Arial" panose="020B0604020202020204" pitchFamily="34" charset="0"/>
              </a:rPr>
              <a:t>Vivek </a:t>
            </a:r>
            <a:r>
              <a:rPr lang="en-US" sz="2800" dirty="0" err="1">
                <a:solidFill>
                  <a:schemeClr val="bg2"/>
                </a:solidFill>
                <a:latin typeface="Arial" panose="020B0604020202020204" pitchFamily="34" charset="0"/>
                <a:cs typeface="Arial" panose="020B0604020202020204" pitchFamily="34" charset="0"/>
              </a:rPr>
              <a:t>kendre</a:t>
            </a:r>
            <a:r>
              <a:rPr lang="en-US" sz="2800" dirty="0">
                <a:solidFill>
                  <a:schemeClr val="bg2"/>
                </a:solidFill>
                <a:latin typeface="Arial" panose="020B0604020202020204" pitchFamily="34" charset="0"/>
                <a:cs typeface="Arial" panose="020B0604020202020204" pitchFamily="34" charset="0"/>
              </a:rPr>
              <a:t> (12311430)</a:t>
            </a:r>
          </a:p>
          <a:p>
            <a:r>
              <a:rPr lang="en-US" sz="2800" dirty="0">
                <a:solidFill>
                  <a:schemeClr val="bg2"/>
                </a:solidFill>
                <a:latin typeface="Arial" panose="020B0604020202020204" pitchFamily="34" charset="0"/>
                <a:cs typeface="Arial" panose="020B0604020202020204" pitchFamily="34" charset="0"/>
              </a:rPr>
              <a:t>Sushant Katare(12311416)</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707851" y="1222001"/>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3">
              <a:alphaModFix amt="20999"/>
            </a:blip>
            <a:stretch>
              <a:fillRect/>
            </a:stretch>
          </a:blipFill>
        </p:spPr>
      </p:sp>
      <p:sp>
        <p:nvSpPr>
          <p:cNvPr id="3" name="TextBox 3"/>
          <p:cNvSpPr txBox="1"/>
          <p:nvPr/>
        </p:nvSpPr>
        <p:spPr>
          <a:xfrm>
            <a:off x="588315" y="1234583"/>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chemeClr val="bg1"/>
                </a:solidFill>
                <a:latin typeface="Computer Says No"/>
                <a:ea typeface="Computer Says No"/>
                <a:cs typeface="Computer Says No"/>
                <a:sym typeface="Computer Says No"/>
              </a:rPr>
              <a:t>INTRODUCTION</a:t>
            </a:r>
          </a:p>
        </p:txBody>
      </p:sp>
      <p:sp>
        <p:nvSpPr>
          <p:cNvPr id="4" name="TextBox 4"/>
          <p:cNvSpPr txBox="1"/>
          <p:nvPr/>
        </p:nvSpPr>
        <p:spPr>
          <a:xfrm>
            <a:off x="1028700" y="2405380"/>
            <a:ext cx="17259300" cy="7265036"/>
          </a:xfrm>
          <a:prstGeom prst="rect">
            <a:avLst/>
          </a:prstGeom>
        </p:spPr>
        <p:txBody>
          <a:bodyPr lIns="0" tIns="0" rIns="0" bIns="0" rtlCol="0" anchor="t">
            <a:spAutoFit/>
          </a:bodyPr>
          <a:lstStyle/>
          <a:p>
            <a:pPr algn="l">
              <a:lnSpc>
                <a:spcPts val="6439"/>
              </a:lnSpc>
              <a:spcBef>
                <a:spcPct val="0"/>
              </a:spcBef>
            </a:pPr>
            <a:r>
              <a:rPr lang="en-US" sz="4599">
                <a:solidFill>
                  <a:srgbClr val="FFFFFF"/>
                </a:solidFill>
                <a:latin typeface="Computer Says No"/>
                <a:ea typeface="Computer Says No"/>
                <a:cs typeface="Computer Says No"/>
                <a:sym typeface="Computer Says No"/>
              </a:rPr>
              <a:t>DEFINITION OF WEB FRAMEWORKS:</a:t>
            </a:r>
          </a:p>
          <a:p>
            <a:pPr marL="993133" lvl="1" indent="-496566" algn="l">
              <a:lnSpc>
                <a:spcPts val="6439"/>
              </a:lnSpc>
              <a:buFont typeface="Arial"/>
              <a:buChar char="•"/>
            </a:pPr>
            <a:r>
              <a:rPr lang="en-US" sz="4599">
                <a:solidFill>
                  <a:srgbClr val="FFFFFF"/>
                </a:solidFill>
                <a:latin typeface="Computer Says No"/>
                <a:ea typeface="Computer Says No"/>
                <a:cs typeface="Computer Says No"/>
                <a:sym typeface="Computer Says No"/>
              </a:rPr>
              <a:t>SOFTWARE LIBRARIES THAT SUPPORT WEB APPLICATION DEVELOPMENT.</a:t>
            </a:r>
          </a:p>
          <a:p>
            <a:pPr marL="993133" lvl="1" indent="-496566" algn="l">
              <a:lnSpc>
                <a:spcPts val="6439"/>
              </a:lnSpc>
              <a:buFont typeface="Arial"/>
              <a:buChar char="•"/>
            </a:pPr>
            <a:r>
              <a:rPr lang="en-US" sz="4599">
                <a:solidFill>
                  <a:srgbClr val="FFFFFF"/>
                </a:solidFill>
                <a:latin typeface="Computer Says No"/>
                <a:ea typeface="Computer Says No"/>
                <a:cs typeface="Computer Says No"/>
                <a:sym typeface="Computer Says No"/>
              </a:rPr>
              <a:t>PROVIDE A STRUCTURED FOUNDATION TO SIMPLIFY COMPLEX AND REPETITIVE TASKS.</a:t>
            </a:r>
          </a:p>
          <a:p>
            <a:pPr marL="993133" lvl="1" indent="-496566" algn="l">
              <a:lnSpc>
                <a:spcPts val="6439"/>
              </a:lnSpc>
              <a:buFont typeface="Arial"/>
              <a:buChar char="•"/>
            </a:pPr>
            <a:r>
              <a:rPr lang="en-US" sz="4599">
                <a:solidFill>
                  <a:srgbClr val="FFFFFF"/>
                </a:solidFill>
                <a:latin typeface="Computer Says No"/>
                <a:ea typeface="Computer Says No"/>
                <a:cs typeface="Computer Says No"/>
                <a:sym typeface="Computer Says No"/>
              </a:rPr>
              <a:t>ENABLE DEVELOPERS TO FOCUS ON UNIQUE APPLICATION FEATURES BY REUSING PRE-BUILT COMPONENTS.</a:t>
            </a:r>
          </a:p>
          <a:p>
            <a:pPr algn="l">
              <a:lnSpc>
                <a:spcPts val="6439"/>
              </a:lnSpc>
              <a:spcBef>
                <a:spcPct val="0"/>
              </a:spcBef>
            </a:pPr>
            <a:r>
              <a:rPr lang="en-US" sz="4599">
                <a:solidFill>
                  <a:srgbClr val="FFFFFF"/>
                </a:solidFill>
                <a:latin typeface="Computer Says No"/>
                <a:ea typeface="Computer Says No"/>
                <a:cs typeface="Computer Says No"/>
                <a:sym typeface="Computer Says No"/>
              </a:rPr>
              <a:t>IMPORTANCE OF WEB FRAMEWORKS:</a:t>
            </a:r>
          </a:p>
          <a:p>
            <a:pPr marL="993133" lvl="1" indent="-496566" algn="l">
              <a:lnSpc>
                <a:spcPts val="6439"/>
              </a:lnSpc>
              <a:buFont typeface="Arial"/>
              <a:buChar char="•"/>
            </a:pPr>
            <a:r>
              <a:rPr lang="en-US" sz="4599">
                <a:solidFill>
                  <a:srgbClr val="FFFFFF"/>
                </a:solidFill>
                <a:latin typeface="Computer Says No"/>
                <a:ea typeface="Computer Says No"/>
                <a:cs typeface="Computer Says No"/>
                <a:sym typeface="Computer Says No"/>
              </a:rPr>
              <a:t>EFFICIENCY AND SPEED</a:t>
            </a:r>
          </a:p>
          <a:p>
            <a:pPr marL="993133" lvl="1" indent="-496566" algn="l">
              <a:lnSpc>
                <a:spcPts val="6439"/>
              </a:lnSpc>
              <a:buFont typeface="Arial"/>
              <a:buChar char="•"/>
            </a:pPr>
            <a:r>
              <a:rPr lang="en-US" sz="4599">
                <a:solidFill>
                  <a:srgbClr val="FFFFFF"/>
                </a:solidFill>
                <a:latin typeface="Computer Says No"/>
                <a:ea typeface="Computer Says No"/>
                <a:cs typeface="Computer Says No"/>
                <a:sym typeface="Computer Says No"/>
              </a:rPr>
              <a:t>CONSISTENCY AND MAINTAINABILITY</a:t>
            </a:r>
          </a:p>
          <a:p>
            <a:pPr marL="993133" lvl="1" indent="-496566" algn="l">
              <a:lnSpc>
                <a:spcPts val="6439"/>
              </a:lnSpc>
              <a:spcBef>
                <a:spcPct val="0"/>
              </a:spcBef>
              <a:buFont typeface="Arial"/>
              <a:buChar char="•"/>
            </a:pPr>
            <a:r>
              <a:rPr lang="en-US" sz="4599">
                <a:solidFill>
                  <a:srgbClr val="FFFFFF"/>
                </a:solidFill>
                <a:latin typeface="Computer Says No"/>
                <a:ea typeface="Computer Says No"/>
                <a:cs typeface="Computer Says No"/>
                <a:sym typeface="Computer Says No"/>
              </a:rPr>
              <a:t>SECURITY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58311" y="4691643"/>
            <a:ext cx="6988487" cy="5595357"/>
          </a:xfrm>
          <a:custGeom>
            <a:avLst/>
            <a:gdLst/>
            <a:ahLst/>
            <a:cxnLst/>
            <a:rect l="l" t="t" r="r" b="b"/>
            <a:pathLst>
              <a:path w="6988487" h="5595357">
                <a:moveTo>
                  <a:pt x="0" y="0"/>
                </a:moveTo>
                <a:lnTo>
                  <a:pt x="6988488" y="0"/>
                </a:lnTo>
                <a:lnTo>
                  <a:pt x="6988488" y="5595357"/>
                </a:lnTo>
                <a:lnTo>
                  <a:pt x="0" y="5595357"/>
                </a:lnTo>
                <a:lnTo>
                  <a:pt x="0" y="0"/>
                </a:lnTo>
                <a:close/>
              </a:path>
            </a:pathLst>
          </a:custGeom>
          <a:blipFill>
            <a:blip r:embed="rId3">
              <a:alphaModFix amt="40000"/>
            </a:blip>
            <a:stretch>
              <a:fillRect/>
            </a:stretch>
          </a:blipFill>
        </p:spPr>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4"/>
            <a:stretch>
              <a:fillRect/>
            </a:stretch>
          </a:blipFill>
        </p:spPr>
      </p:sp>
      <p:sp>
        <p:nvSpPr>
          <p:cNvPr id="4" name="TextBox 4"/>
          <p:cNvSpPr txBox="1"/>
          <p:nvPr/>
        </p:nvSpPr>
        <p:spPr>
          <a:xfrm>
            <a:off x="352406" y="1013718"/>
            <a:ext cx="12877191" cy="105157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chemeClr val="bg1"/>
                </a:solidFill>
                <a:latin typeface="Computer Says No"/>
                <a:ea typeface="Computer Says No"/>
                <a:cs typeface="Computer Says No"/>
                <a:sym typeface="Computer Says No"/>
              </a:rPr>
              <a:t>OVERVIEW OF WEB TECHNOLOGIES</a:t>
            </a:r>
          </a:p>
        </p:txBody>
      </p:sp>
      <p:sp>
        <p:nvSpPr>
          <p:cNvPr id="5" name="TextBox 5"/>
          <p:cNvSpPr txBox="1"/>
          <p:nvPr/>
        </p:nvSpPr>
        <p:spPr>
          <a:xfrm>
            <a:off x="1617453" y="1871698"/>
            <a:ext cx="15053094" cy="7954658"/>
          </a:xfrm>
          <a:prstGeom prst="rect">
            <a:avLst/>
          </a:prstGeom>
        </p:spPr>
        <p:txBody>
          <a:bodyPr lIns="0" tIns="0" rIns="0" bIns="0" rtlCol="0" anchor="t">
            <a:spAutoFit/>
          </a:bodyPr>
          <a:lstStyle/>
          <a:p>
            <a:pPr algn="l">
              <a:lnSpc>
                <a:spcPts val="5704"/>
              </a:lnSpc>
              <a:spcBef>
                <a:spcPct val="0"/>
              </a:spcBef>
            </a:pPr>
            <a:r>
              <a:rPr lang="en-US" sz="4074">
                <a:solidFill>
                  <a:srgbClr val="FFFFFF"/>
                </a:solidFill>
                <a:latin typeface="Computer Says No"/>
                <a:ea typeface="Computer Says No"/>
                <a:cs typeface="Computer Says No"/>
                <a:sym typeface="Computer Says No"/>
              </a:rPr>
              <a:t>FLOW OF INTERACTION:</a:t>
            </a:r>
          </a:p>
          <a:p>
            <a:pPr marL="879682" lvl="1" indent="-439841" algn="l">
              <a:lnSpc>
                <a:spcPts val="5704"/>
              </a:lnSpc>
              <a:spcBef>
                <a:spcPct val="0"/>
              </a:spcBef>
              <a:buFont typeface="Arial"/>
              <a:buChar char="•"/>
            </a:pPr>
            <a:r>
              <a:rPr lang="en-US" sz="4074">
                <a:solidFill>
                  <a:srgbClr val="FFFFFF"/>
                </a:solidFill>
                <a:latin typeface="Computer Says No"/>
                <a:ea typeface="Computer Says No"/>
                <a:cs typeface="Computer Says No"/>
                <a:sym typeface="Computer Says No"/>
              </a:rPr>
              <a:t>USER ACTION: A USER INTERACTS WITH THE CLIENT-SIDE INTERFACE (E.G., SUBMITS A FORM).</a:t>
            </a:r>
          </a:p>
          <a:p>
            <a:pPr marL="879682" lvl="1" indent="-439841" algn="l">
              <a:lnSpc>
                <a:spcPts val="5704"/>
              </a:lnSpc>
              <a:spcBef>
                <a:spcPct val="0"/>
              </a:spcBef>
              <a:buFont typeface="Arial"/>
              <a:buChar char="•"/>
            </a:pPr>
            <a:r>
              <a:rPr lang="en-US" sz="4074">
                <a:solidFill>
                  <a:srgbClr val="FFFFFF"/>
                </a:solidFill>
                <a:latin typeface="Computer Says No"/>
                <a:ea typeface="Computer Says No"/>
                <a:cs typeface="Computer Says No"/>
                <a:sym typeface="Computer Says No"/>
              </a:rPr>
              <a:t>CLIENT-SIDE REQUEST: JAVASCRIPT CAPTURES THE USER ACTION AND SENDS A REQUEST TO THE SERVER USING AN API (RESTFUL API OR GRAPHQL).</a:t>
            </a:r>
          </a:p>
          <a:p>
            <a:pPr marL="879682" lvl="1" indent="-439841" algn="l">
              <a:lnSpc>
                <a:spcPts val="5704"/>
              </a:lnSpc>
              <a:spcBef>
                <a:spcPct val="0"/>
              </a:spcBef>
              <a:buFont typeface="Arial"/>
              <a:buChar char="•"/>
            </a:pPr>
            <a:r>
              <a:rPr lang="en-US" sz="4074">
                <a:solidFill>
                  <a:srgbClr val="FFFFFF"/>
                </a:solidFill>
                <a:latin typeface="Computer Says No"/>
                <a:ea typeface="Computer Says No"/>
                <a:cs typeface="Computer Says No"/>
                <a:sym typeface="Computer Says No"/>
              </a:rPr>
              <a:t>SERVER-SIDE PROCESSING:THE SERVER-SIDE FRAMEWORK (NODE.JS/EXPRESS.JS, FLASK/DJANGO) RECEIVES THE REQUEST, PROCESSES IT (E.G., QUERYING THE DATABASE), AND PREPARES A RESPONSE.</a:t>
            </a:r>
          </a:p>
          <a:p>
            <a:pPr marL="879682" lvl="1" indent="-439841" algn="l">
              <a:lnSpc>
                <a:spcPts val="5704"/>
              </a:lnSpc>
              <a:spcBef>
                <a:spcPct val="0"/>
              </a:spcBef>
              <a:buFont typeface="Arial"/>
              <a:buChar char="•"/>
            </a:pPr>
            <a:r>
              <a:rPr lang="en-US" sz="4074">
                <a:solidFill>
                  <a:srgbClr val="FFFFFF"/>
                </a:solidFill>
                <a:latin typeface="Computer Says No"/>
                <a:ea typeface="Computer Says No"/>
                <a:cs typeface="Computer Says No"/>
                <a:sym typeface="Computer Says No"/>
              </a:rPr>
              <a:t>RESPONSE TO CLIENT-SIDE:THE SERVER SENDS THE PROCESSED DATA BACK TO THE CLIENT-SIDE IN THE FORM OF A JSON RESPONSE.</a:t>
            </a:r>
          </a:p>
          <a:p>
            <a:pPr marL="879682" lvl="1" indent="-439841" algn="l">
              <a:lnSpc>
                <a:spcPts val="5704"/>
              </a:lnSpc>
              <a:spcBef>
                <a:spcPct val="0"/>
              </a:spcBef>
              <a:buFont typeface="Arial"/>
              <a:buChar char="•"/>
            </a:pPr>
            <a:r>
              <a:rPr lang="en-US" sz="4074">
                <a:solidFill>
                  <a:srgbClr val="FFFFFF"/>
                </a:solidFill>
                <a:latin typeface="Computer Says No"/>
                <a:ea typeface="Computer Says No"/>
                <a:cs typeface="Computer Says No"/>
                <a:sym typeface="Computer Says No"/>
              </a:rPr>
              <a:t>CLIENT-SIDE UPDATE:JAVASCRIPT UPDATES THE USER INTERFACE BASED ON THE DATA RECEIVED FROM THE SERVER, PROVIDING THE USER WITH REAL-TIME FEEDBACK OR NEW CONTENT.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58311" y="4691643"/>
            <a:ext cx="6988487" cy="5595357"/>
          </a:xfrm>
          <a:custGeom>
            <a:avLst/>
            <a:gdLst/>
            <a:ahLst/>
            <a:cxnLst/>
            <a:rect l="l" t="t" r="r" b="b"/>
            <a:pathLst>
              <a:path w="6988487" h="5595357">
                <a:moveTo>
                  <a:pt x="0" y="0"/>
                </a:moveTo>
                <a:lnTo>
                  <a:pt x="6988488" y="0"/>
                </a:lnTo>
                <a:lnTo>
                  <a:pt x="6988488" y="5595357"/>
                </a:lnTo>
                <a:lnTo>
                  <a:pt x="0" y="5595357"/>
                </a:lnTo>
                <a:lnTo>
                  <a:pt x="0" y="0"/>
                </a:lnTo>
                <a:close/>
              </a:path>
            </a:pathLst>
          </a:custGeom>
          <a:blipFill>
            <a:blip r:embed="rId2">
              <a:alphaModFix amt="40000"/>
            </a:blip>
            <a:stretch>
              <a:fillRect/>
            </a:stretch>
          </a:blipFill>
        </p:spPr>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4" name="Freeform 4"/>
          <p:cNvSpPr/>
          <p:nvPr/>
        </p:nvSpPr>
        <p:spPr>
          <a:xfrm>
            <a:off x="1439615" y="2244417"/>
            <a:ext cx="15408769" cy="7102480"/>
          </a:xfrm>
          <a:custGeom>
            <a:avLst/>
            <a:gdLst/>
            <a:ahLst/>
            <a:cxnLst/>
            <a:rect l="l" t="t" r="r" b="b"/>
            <a:pathLst>
              <a:path w="15408769" h="7102480">
                <a:moveTo>
                  <a:pt x="0" y="0"/>
                </a:moveTo>
                <a:lnTo>
                  <a:pt x="15408770" y="0"/>
                </a:lnTo>
                <a:lnTo>
                  <a:pt x="15408770" y="7102480"/>
                </a:lnTo>
                <a:lnTo>
                  <a:pt x="0" y="7102480"/>
                </a:lnTo>
                <a:lnTo>
                  <a:pt x="0" y="0"/>
                </a:lnTo>
                <a:close/>
              </a:path>
            </a:pathLst>
          </a:custGeom>
          <a:blipFill>
            <a:blip r:embed="rId4"/>
            <a:stretch>
              <a:fillRect/>
            </a:stretch>
          </a:blipFill>
        </p:spPr>
      </p:sp>
      <p:sp>
        <p:nvSpPr>
          <p:cNvPr id="5" name="TextBox 5"/>
          <p:cNvSpPr txBox="1"/>
          <p:nvPr/>
        </p:nvSpPr>
        <p:spPr>
          <a:xfrm>
            <a:off x="352406" y="1013718"/>
            <a:ext cx="12877191" cy="105157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chemeClr val="bg1"/>
                </a:solidFill>
                <a:latin typeface="Computer Says No"/>
                <a:ea typeface="Computer Says No"/>
                <a:cs typeface="Computer Says No"/>
                <a:sym typeface="Computer Says No"/>
              </a:rPr>
              <a:t>OVERVIEW OF WEB TECHNOLOGIES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TextBox 3"/>
          <p:cNvSpPr txBox="1"/>
          <p:nvPr/>
        </p:nvSpPr>
        <p:spPr>
          <a:xfrm>
            <a:off x="1028700" y="1717088"/>
            <a:ext cx="12920639" cy="1141900"/>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6866E1"/>
                </a:solidFill>
                <a:latin typeface="Computer Says No"/>
                <a:ea typeface="Computer Says No"/>
                <a:cs typeface="Computer Says No"/>
                <a:sym typeface="Computer Says No"/>
              </a:rPr>
              <a:t>ADVANTAGES OF WEB FRAMEWORKS</a:t>
            </a:r>
          </a:p>
        </p:txBody>
      </p:sp>
      <p:sp>
        <p:nvSpPr>
          <p:cNvPr id="4" name="TextBox 4"/>
          <p:cNvSpPr txBox="1"/>
          <p:nvPr/>
        </p:nvSpPr>
        <p:spPr>
          <a:xfrm>
            <a:off x="1295906" y="2950473"/>
            <a:ext cx="15696188" cy="5357406"/>
          </a:xfrm>
          <a:prstGeom prst="rect">
            <a:avLst/>
          </a:prstGeom>
        </p:spPr>
        <p:txBody>
          <a:bodyPr lIns="0" tIns="0" rIns="0" bIns="0" rtlCol="0" anchor="t">
            <a:spAutoFit/>
          </a:bodyPr>
          <a:lstStyle/>
          <a:p>
            <a:pPr marL="1096448" lvl="1" indent="-548224" algn="l">
              <a:lnSpc>
                <a:spcPts val="7109"/>
              </a:lnSpc>
              <a:buFont typeface="Arial"/>
              <a:buChar char="•"/>
            </a:pPr>
            <a:r>
              <a:rPr lang="en-US" sz="5078">
                <a:solidFill>
                  <a:srgbClr val="FFFFFF"/>
                </a:solidFill>
                <a:latin typeface="Computer Says No"/>
                <a:ea typeface="Computer Says No"/>
                <a:cs typeface="Computer Says No"/>
                <a:sym typeface="Computer Says No"/>
              </a:rPr>
              <a:t>RAPID DEVELOPMENT: PRE-BUILT COMPONENTS REDUCE DEVELOPMENT TIME.</a:t>
            </a:r>
          </a:p>
          <a:p>
            <a:pPr marL="1096448" lvl="1" indent="-548224" algn="l">
              <a:lnSpc>
                <a:spcPts val="7109"/>
              </a:lnSpc>
              <a:buFont typeface="Arial"/>
              <a:buChar char="•"/>
            </a:pPr>
            <a:r>
              <a:rPr lang="en-US" sz="5078">
                <a:solidFill>
                  <a:srgbClr val="FFFFFF"/>
                </a:solidFill>
                <a:latin typeface="Computer Says No"/>
                <a:ea typeface="Computer Says No"/>
                <a:cs typeface="Computer Says No"/>
                <a:sym typeface="Computer Says No"/>
              </a:rPr>
              <a:t>CONSISTENCY: ENFORCES BEST PRACTICES FOR MAINTAINABLE CODE.</a:t>
            </a:r>
          </a:p>
          <a:p>
            <a:pPr marL="1096448" lvl="1" indent="-548224" algn="l">
              <a:lnSpc>
                <a:spcPts val="7109"/>
              </a:lnSpc>
              <a:buFont typeface="Arial"/>
              <a:buChar char="•"/>
            </a:pPr>
            <a:r>
              <a:rPr lang="en-US" sz="5078">
                <a:solidFill>
                  <a:srgbClr val="FFFFFF"/>
                </a:solidFill>
                <a:latin typeface="Computer Says No"/>
                <a:ea typeface="Computer Says No"/>
                <a:cs typeface="Computer Says No"/>
                <a:sym typeface="Computer Says No"/>
              </a:rPr>
              <a:t>SECURITY: BUILT-IN SECURITY FEATURES.</a:t>
            </a:r>
          </a:p>
          <a:p>
            <a:pPr marL="1096448" lvl="1" indent="-548224" algn="l">
              <a:lnSpc>
                <a:spcPts val="7109"/>
              </a:lnSpc>
              <a:buFont typeface="Arial"/>
              <a:buChar char="•"/>
            </a:pPr>
            <a:r>
              <a:rPr lang="en-US" sz="5078">
                <a:solidFill>
                  <a:srgbClr val="FFFFFF"/>
                </a:solidFill>
                <a:latin typeface="Computer Says No"/>
                <a:ea typeface="Computer Says No"/>
                <a:cs typeface="Computer Says No"/>
                <a:sym typeface="Computer Says No"/>
              </a:rPr>
              <a:t>COMMUNITY AND ECOSYSTEM: ACCESS TO EXTENSIVE LIBRARIES AND ACTIVE COMMUNITIES.</a:t>
            </a:r>
          </a:p>
          <a:p>
            <a:pPr marL="1096448" lvl="1" indent="-548224" algn="l">
              <a:lnSpc>
                <a:spcPts val="7109"/>
              </a:lnSpc>
              <a:buFont typeface="Arial"/>
              <a:buChar char="•"/>
            </a:pPr>
            <a:r>
              <a:rPr lang="en-US" sz="5078">
                <a:solidFill>
                  <a:srgbClr val="FFFFFF"/>
                </a:solidFill>
                <a:latin typeface="Computer Says No"/>
                <a:ea typeface="Computer Says No"/>
                <a:cs typeface="Computer Says No"/>
                <a:sym typeface="Computer Says No"/>
              </a:rPr>
              <a:t>SCALABILITY: SUPPORTS SCALABLE ARCHITECTURES.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TextBox 3"/>
          <p:cNvSpPr txBox="1"/>
          <p:nvPr/>
        </p:nvSpPr>
        <p:spPr>
          <a:xfrm>
            <a:off x="1028700" y="1717088"/>
            <a:ext cx="13847979" cy="1141900"/>
          </a:xfrm>
          <a:prstGeom prst="rect">
            <a:avLst/>
          </a:prstGeom>
        </p:spPr>
        <p:txBody>
          <a:bodyPr lIns="0" tIns="0" rIns="0" bIns="0" rtlCol="0" anchor="t">
            <a:spAutoFit/>
          </a:bodyPr>
          <a:lstStyle/>
          <a:p>
            <a:pPr marL="0" lvl="0" indent="0" algn="ctr">
              <a:lnSpc>
                <a:spcPts val="7693"/>
              </a:lnSpc>
              <a:spcBef>
                <a:spcPct val="0"/>
              </a:spcBef>
            </a:pPr>
            <a:r>
              <a:rPr lang="en-US" sz="10686" dirty="0">
                <a:solidFill>
                  <a:srgbClr val="6866E1"/>
                </a:solidFill>
                <a:latin typeface="Computer Says No"/>
                <a:ea typeface="Computer Says No"/>
                <a:cs typeface="Computer Says No"/>
                <a:sym typeface="Computer Says No"/>
              </a:rPr>
              <a:t>DISADVANTAGES OF WEB FRAMEWORKS</a:t>
            </a:r>
          </a:p>
        </p:txBody>
      </p:sp>
      <p:sp>
        <p:nvSpPr>
          <p:cNvPr id="4" name="TextBox 4"/>
          <p:cNvSpPr txBox="1"/>
          <p:nvPr/>
        </p:nvSpPr>
        <p:spPr>
          <a:xfrm>
            <a:off x="1295906" y="2950473"/>
            <a:ext cx="15696188" cy="6252756"/>
          </a:xfrm>
          <a:prstGeom prst="rect">
            <a:avLst/>
          </a:prstGeom>
        </p:spPr>
        <p:txBody>
          <a:bodyPr lIns="0" tIns="0" rIns="0" bIns="0" rtlCol="0" anchor="t">
            <a:spAutoFit/>
          </a:bodyPr>
          <a:lstStyle/>
          <a:p>
            <a:pPr marL="1096448" lvl="1" indent="-548224" algn="l">
              <a:lnSpc>
                <a:spcPts val="7109"/>
              </a:lnSpc>
              <a:buFont typeface="Arial"/>
              <a:buChar char="•"/>
            </a:pPr>
            <a:r>
              <a:rPr lang="en-US" sz="5078">
                <a:solidFill>
                  <a:srgbClr val="FFFFFF"/>
                </a:solidFill>
                <a:latin typeface="Computer Says No"/>
                <a:ea typeface="Computer Says No"/>
                <a:cs typeface="Computer Says No"/>
                <a:sym typeface="Computer Says No"/>
              </a:rPr>
              <a:t>LEARNING CURVE: TIME NEEDED TO LEARN FRAMEWORK-SPECIFIC PRACTICES.</a:t>
            </a:r>
          </a:p>
          <a:p>
            <a:pPr marL="1096448" lvl="1" indent="-548224" algn="l">
              <a:lnSpc>
                <a:spcPts val="7109"/>
              </a:lnSpc>
              <a:buFont typeface="Arial"/>
              <a:buChar char="•"/>
            </a:pPr>
            <a:r>
              <a:rPr lang="en-US" sz="5078">
                <a:solidFill>
                  <a:srgbClr val="FFFFFF"/>
                </a:solidFill>
                <a:latin typeface="Computer Says No"/>
                <a:ea typeface="Computer Says No"/>
                <a:cs typeface="Computer Says No"/>
                <a:sym typeface="Computer Says No"/>
              </a:rPr>
              <a:t>Flexibility: Potential limitations on design choices.</a:t>
            </a:r>
          </a:p>
          <a:p>
            <a:pPr marL="1096448" lvl="1" indent="-548224" algn="l">
              <a:lnSpc>
                <a:spcPts val="7109"/>
              </a:lnSpc>
              <a:buFont typeface="Arial"/>
              <a:buChar char="•"/>
            </a:pPr>
            <a:r>
              <a:rPr lang="en-US" sz="5078">
                <a:solidFill>
                  <a:srgbClr val="FFFFFF"/>
                </a:solidFill>
                <a:latin typeface="Computer Says No"/>
                <a:ea typeface="Computer Says No"/>
                <a:cs typeface="Computer Says No"/>
                <a:sym typeface="Computer Says No"/>
              </a:rPr>
              <a:t>Performance Overhead: Abstraction layers may introduce performance issues.</a:t>
            </a:r>
          </a:p>
          <a:p>
            <a:pPr marL="1096448" lvl="1" indent="-548224" algn="l">
              <a:lnSpc>
                <a:spcPts val="7109"/>
              </a:lnSpc>
              <a:buFont typeface="Arial"/>
              <a:buChar char="•"/>
            </a:pPr>
            <a:r>
              <a:rPr lang="en-US" sz="5078">
                <a:solidFill>
                  <a:srgbClr val="FFFFFF"/>
                </a:solidFill>
                <a:latin typeface="Computer Says No"/>
                <a:ea typeface="Computer Says No"/>
                <a:cs typeface="Computer Says No"/>
                <a:sym typeface="Computer Says No"/>
              </a:rPr>
              <a:t>Compatibility and Updates: Challenges in keeping up with updates.</a:t>
            </a:r>
          </a:p>
          <a:p>
            <a:pPr marL="1096448" lvl="1" indent="-548224" algn="l">
              <a:lnSpc>
                <a:spcPts val="7109"/>
              </a:lnSpc>
              <a:buFont typeface="Arial"/>
              <a:buChar char="•"/>
            </a:pPr>
            <a:r>
              <a:rPr lang="en-US" sz="5078">
                <a:solidFill>
                  <a:srgbClr val="FFFFFF"/>
                </a:solidFill>
                <a:latin typeface="Computer Says No"/>
                <a:ea typeface="Computer Says No"/>
                <a:cs typeface="Computer Says No"/>
                <a:sym typeface="Computer Says No"/>
              </a:rPr>
              <a:t>Resource Consumption: May consume more resources than custom-coded solutions.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 name="Freeform 3"/>
          <p:cNvSpPr/>
          <p:nvPr/>
        </p:nvSpPr>
        <p:spPr>
          <a:xfrm rot="-5400000">
            <a:off x="4945230"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sp>
      <p:sp>
        <p:nvSpPr>
          <p:cNvPr id="12" name="TextBox 12"/>
          <p:cNvSpPr txBox="1"/>
          <p:nvPr/>
        </p:nvSpPr>
        <p:spPr>
          <a:xfrm>
            <a:off x="5642985" y="627785"/>
            <a:ext cx="7678893" cy="961802"/>
          </a:xfrm>
          <a:prstGeom prst="rect">
            <a:avLst/>
          </a:prstGeom>
        </p:spPr>
        <p:txBody>
          <a:bodyPr lIns="0" tIns="0" rIns="0" bIns="0" rtlCol="0" anchor="t">
            <a:spAutoFit/>
          </a:bodyPr>
          <a:lstStyle/>
          <a:p>
            <a:pPr marL="0" lvl="0" indent="0" algn="ctr">
              <a:lnSpc>
                <a:spcPts val="7490"/>
              </a:lnSpc>
              <a:spcBef>
                <a:spcPct val="0"/>
              </a:spcBef>
            </a:pPr>
            <a:r>
              <a:rPr lang="en-US" sz="10403" dirty="0">
                <a:solidFill>
                  <a:schemeClr val="bg1"/>
                </a:solidFill>
                <a:latin typeface="Computer Says No"/>
                <a:ea typeface="Computer Says No"/>
                <a:cs typeface="Computer Says No"/>
                <a:sym typeface="Computer Says No"/>
              </a:rPr>
              <a:t>OBJECTIVES</a:t>
            </a:r>
          </a:p>
        </p:txBody>
      </p:sp>
      <p:sp>
        <p:nvSpPr>
          <p:cNvPr id="13" name="TextBox 13"/>
          <p:cNvSpPr txBox="1"/>
          <p:nvPr/>
        </p:nvSpPr>
        <p:spPr>
          <a:xfrm>
            <a:off x="1069437" y="2580320"/>
            <a:ext cx="15465963" cy="6953827"/>
          </a:xfrm>
          <a:prstGeom prst="rect">
            <a:avLst/>
          </a:prstGeom>
        </p:spPr>
        <p:txBody>
          <a:bodyPr wrap="square" lIns="0" tIns="0" rIns="0" bIns="0" rtlCol="0" anchor="t">
            <a:spAutoFit/>
          </a:bodyPr>
          <a:lstStyle/>
          <a:p>
            <a:pPr marL="857250" lvl="0" indent="-857250">
              <a:lnSpc>
                <a:spcPts val="4458"/>
              </a:lnSpc>
              <a:spcBef>
                <a:spcPct val="0"/>
              </a:spcBef>
              <a:buFont typeface="Arial" panose="020B0604020202020204" pitchFamily="34" charset="0"/>
              <a:buChar char="•"/>
            </a:pPr>
            <a:r>
              <a:rPr lang="en-US" sz="6192" dirty="0">
                <a:solidFill>
                  <a:schemeClr val="bg1"/>
                </a:solidFill>
                <a:latin typeface="Computer Says No"/>
                <a:ea typeface="Computer Says No"/>
                <a:cs typeface="Computer Says No"/>
                <a:sym typeface="Computer Says No"/>
              </a:rPr>
              <a:t>Server-side programming: Learn server-side programming features like PHP and JSP</a:t>
            </a:r>
          </a:p>
          <a:p>
            <a:pPr lvl="0">
              <a:lnSpc>
                <a:spcPts val="4458"/>
              </a:lnSpc>
              <a:spcBef>
                <a:spcPct val="0"/>
              </a:spcBef>
            </a:pPr>
            <a:endParaRPr lang="en-US" sz="6192" dirty="0">
              <a:solidFill>
                <a:schemeClr val="bg1"/>
              </a:solidFill>
              <a:latin typeface="Computer Says No"/>
              <a:ea typeface="Computer Says No"/>
              <a:cs typeface="Computer Says No"/>
              <a:sym typeface="Computer Says No"/>
            </a:endParaRPr>
          </a:p>
          <a:p>
            <a:pPr marL="857250" lvl="0" indent="-857250">
              <a:lnSpc>
                <a:spcPts val="4458"/>
              </a:lnSpc>
              <a:spcBef>
                <a:spcPct val="0"/>
              </a:spcBef>
              <a:buFont typeface="Arial" panose="020B0604020202020204" pitchFamily="34" charset="0"/>
              <a:buChar char="•"/>
            </a:pPr>
            <a:r>
              <a:rPr lang="en-US" sz="6192" dirty="0">
                <a:solidFill>
                  <a:schemeClr val="bg1"/>
                </a:solidFill>
                <a:latin typeface="Computer Says No"/>
                <a:ea typeface="Computer Says No"/>
                <a:cs typeface="Computer Says No"/>
                <a:sym typeface="Computer Says No"/>
              </a:rPr>
              <a:t>Database applications: Learn about database applications</a:t>
            </a:r>
          </a:p>
          <a:p>
            <a:pPr lvl="0">
              <a:lnSpc>
                <a:spcPts val="4458"/>
              </a:lnSpc>
              <a:spcBef>
                <a:spcPct val="0"/>
              </a:spcBef>
            </a:pPr>
            <a:endParaRPr lang="en-US" sz="6192" dirty="0">
              <a:solidFill>
                <a:schemeClr val="bg1"/>
              </a:solidFill>
              <a:latin typeface="Computer Says No"/>
              <a:ea typeface="Computer Says No"/>
              <a:cs typeface="Computer Says No"/>
              <a:sym typeface="Computer Says No"/>
            </a:endParaRPr>
          </a:p>
          <a:p>
            <a:pPr marL="857250" lvl="0" indent="-857250">
              <a:lnSpc>
                <a:spcPts val="4458"/>
              </a:lnSpc>
              <a:spcBef>
                <a:spcPct val="0"/>
              </a:spcBef>
              <a:buFont typeface="Arial" panose="020B0604020202020204" pitchFamily="34" charset="0"/>
              <a:buChar char="•"/>
            </a:pPr>
            <a:r>
              <a:rPr lang="en-US" sz="6192" dirty="0">
                <a:solidFill>
                  <a:schemeClr val="bg1"/>
                </a:solidFill>
                <a:latin typeface="Computer Says No"/>
                <a:ea typeface="Computer Says No"/>
                <a:cs typeface="Computer Says No"/>
                <a:sym typeface="Computer Says No"/>
              </a:rPr>
              <a:t>Web services: Learn about the usefulness of web services</a:t>
            </a:r>
          </a:p>
          <a:p>
            <a:pPr marL="857250" lvl="0" indent="-857250">
              <a:lnSpc>
                <a:spcPts val="4458"/>
              </a:lnSpc>
              <a:spcBef>
                <a:spcPct val="0"/>
              </a:spcBef>
              <a:buFont typeface="Arial" panose="020B0604020202020204" pitchFamily="34" charset="0"/>
              <a:buChar char="•"/>
            </a:pPr>
            <a:endParaRPr lang="en-US" sz="6192" dirty="0">
              <a:solidFill>
                <a:schemeClr val="bg1"/>
              </a:solidFill>
              <a:latin typeface="Computer Says No"/>
              <a:ea typeface="Computer Says No"/>
              <a:cs typeface="Computer Says No"/>
              <a:sym typeface="Computer Says No"/>
            </a:endParaRPr>
          </a:p>
          <a:p>
            <a:pPr marL="857250" lvl="0" indent="-857250">
              <a:lnSpc>
                <a:spcPts val="4458"/>
              </a:lnSpc>
              <a:spcBef>
                <a:spcPct val="0"/>
              </a:spcBef>
              <a:buFont typeface="Arial" panose="020B0604020202020204" pitchFamily="34" charset="0"/>
              <a:buChar char="•"/>
            </a:pPr>
            <a:r>
              <a:rPr lang="en-US" sz="6192" dirty="0">
                <a:solidFill>
                  <a:schemeClr val="bg1"/>
                </a:solidFill>
                <a:latin typeface="Computer Says No"/>
                <a:ea typeface="Computer Says No"/>
                <a:cs typeface="Computer Says No"/>
                <a:sym typeface="Computer Says No"/>
              </a:rPr>
              <a:t>Web publishing tools and applications: Learn the basic tools and applications used in web publishing</a:t>
            </a:r>
          </a:p>
          <a:p>
            <a:pPr marL="857250" lvl="0" indent="-857250">
              <a:lnSpc>
                <a:spcPts val="4458"/>
              </a:lnSpc>
              <a:spcBef>
                <a:spcPct val="0"/>
              </a:spcBef>
              <a:buFont typeface="Arial" panose="020B0604020202020204" pitchFamily="34" charset="0"/>
              <a:buChar char="•"/>
            </a:pPr>
            <a:endParaRPr lang="en-US" sz="6192" dirty="0">
              <a:solidFill>
                <a:schemeClr val="bg1"/>
              </a:solidFill>
              <a:latin typeface="Computer Says No"/>
              <a:ea typeface="Computer Says No"/>
              <a:cs typeface="Computer Says No"/>
              <a:sym typeface="Computer Says No"/>
            </a:endParaRPr>
          </a:p>
          <a:p>
            <a:pPr marL="857250" lvl="0" indent="-857250">
              <a:lnSpc>
                <a:spcPts val="4458"/>
              </a:lnSpc>
              <a:spcBef>
                <a:spcPct val="0"/>
              </a:spcBef>
              <a:buFont typeface="Arial" panose="020B0604020202020204" pitchFamily="34" charset="0"/>
              <a:buChar char="•"/>
            </a:pPr>
            <a:r>
              <a:rPr lang="en-US" sz="6192" dirty="0">
                <a:solidFill>
                  <a:schemeClr val="bg1"/>
                </a:solidFill>
                <a:latin typeface="Computer Says No"/>
                <a:ea typeface="Computer Says No"/>
                <a:cs typeface="Computer Says No"/>
                <a:sym typeface="Computer Says No"/>
              </a:rPr>
              <a:t>File organization and access: Learn about the organization and access of files, including directories and URLs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sp>
      <p:sp>
        <p:nvSpPr>
          <p:cNvPr id="5" name="TextBox 5"/>
          <p:cNvSpPr txBox="1"/>
          <p:nvPr/>
        </p:nvSpPr>
        <p:spPr>
          <a:xfrm>
            <a:off x="1256169" y="4556572"/>
            <a:ext cx="8041066" cy="2167260"/>
          </a:xfrm>
          <a:prstGeom prst="rect">
            <a:avLst/>
          </a:prstGeom>
        </p:spPr>
        <p:txBody>
          <a:bodyPr lIns="0" tIns="0" rIns="0" bIns="0" rtlCol="0" anchor="t">
            <a:spAutoFit/>
          </a:bodyPr>
          <a:lstStyle/>
          <a:p>
            <a:pPr marL="0" lvl="0" indent="0" algn="ctr">
              <a:lnSpc>
                <a:spcPts val="16889"/>
              </a:lnSpc>
              <a:spcBef>
                <a:spcPct val="0"/>
              </a:spcBef>
            </a:pPr>
            <a:r>
              <a:rPr lang="en-US" sz="23458" dirty="0">
                <a:solidFill>
                  <a:schemeClr val="bg1"/>
                </a:solidFill>
                <a:latin typeface="Computer Says No"/>
                <a:ea typeface="Computer Says No"/>
                <a:cs typeface="Computer Says No"/>
                <a:sym typeface="Computer Says No"/>
              </a:rPr>
              <a:t>EXAMPLES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816</Words>
  <Application>Microsoft Office PowerPoint</Application>
  <PresentationFormat>Custom</PresentationFormat>
  <Paragraphs>94</Paragraphs>
  <Slides>12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Century Gothic</vt:lpstr>
      <vt:lpstr>Calibri</vt:lpstr>
      <vt:lpstr>Poppins Light</vt:lpstr>
      <vt:lpstr>Computer Says No</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cp:lastModifiedBy>Atharva Kavade</cp:lastModifiedBy>
  <cp:revision>4</cp:revision>
  <dcterms:created xsi:type="dcterms:W3CDTF">2006-08-16T00:00:00Z</dcterms:created>
  <dcterms:modified xsi:type="dcterms:W3CDTF">2024-09-04T06:08:47Z</dcterms:modified>
  <dc:identifier>DAGOdca9kOE</dc:identifier>
</cp:coreProperties>
</file>